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9" r:id="rId3"/>
    <p:sldId id="257" r:id="rId4"/>
    <p:sldId id="270" r:id="rId5"/>
    <p:sldId id="258" r:id="rId6"/>
    <p:sldId id="271" r:id="rId7"/>
    <p:sldId id="259" r:id="rId8"/>
    <p:sldId id="261" r:id="rId9"/>
    <p:sldId id="268" r:id="rId10"/>
    <p:sldId id="278" r:id="rId11"/>
    <p:sldId id="263" r:id="rId12"/>
    <p:sldId id="273" r:id="rId13"/>
    <p:sldId id="269" r:id="rId14"/>
    <p:sldId id="266" r:id="rId15"/>
    <p:sldId id="267" r:id="rId16"/>
    <p:sldId id="274" r:id="rId17"/>
    <p:sldId id="277" r:id="rId1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D8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2DE9D-477F-4B90-9669-7FBFDA8240E1}" type="datetimeFigureOut">
              <a:rPr lang="es-419" smtClean="0"/>
              <a:t>23/7/2020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DD692-F7A4-4148-A951-4A15C956BB90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218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E1D9A-A7F4-4BDA-A6F8-8E612B946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DE7B21-366F-43EA-BB06-94CD900CB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05110B-F4F8-4061-AD5A-B501E06F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5D4D4-CD81-455A-A360-8C227320570A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12D08E-C340-4AF0-85C6-10CAB694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549859-3388-457A-AA49-6C8A6DBD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6510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7F6D4-A246-4B0D-BA53-9D9AB6AE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EF8B44-2C59-4CDC-852E-C776F9FF7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08965-3433-4AED-8A60-60D2B124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29A6B-02CD-400C-88D6-E22603EFD6EB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C7F0D8-43D8-4359-8D69-03E459E1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7EB562-03AB-4CFD-AC1B-52888C94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4714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F9F96C-0E48-4DBB-B3BE-E676BF39E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03B799-05FA-4828-9522-7C4770AFD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7D3DE6-5E0E-42E1-9441-803A44EA1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453D5-2EA2-43EC-B6F0-EE59B51910C8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4EF9E0-1A52-439C-A66D-A07857C4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0C6ED-8F9B-4C41-B473-0D9CECEAD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9962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ECC61-3F94-43DE-A05C-C61DB9A5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E7A51-F8E5-4A54-833C-4441FE061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513097-DCA4-4C11-8724-692D68E3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7F4F1-F2B4-4119-9E63-2E25DAEF00C7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DDB90E-C94D-4334-ACB9-21393005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9AF62-7B22-49DD-8731-FD0DA3C2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020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870B0-1AF7-4926-89E5-A7BA9354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A546B1-2BDB-40C1-8C5B-51FE3D6A3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F80173-02B2-406B-8B9B-7B7D55A8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1F35-2E96-48CC-ACB0-5BC2C6193416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84A934-E244-46B8-8C00-4B75C3E4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86223-C99A-4B64-860F-797C632B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0934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D4D16-E852-4C0A-AE0A-C1FE9932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BCEB54-C6F8-4C0E-B797-262759521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CF6D00-0272-4BDD-BF3E-0E3058FFA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09B98D-63F1-42E6-B4E6-DDA2BC50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B5BFA-61AA-4710-9321-F15B1A2D0D38}" type="datetime1">
              <a:rPr lang="es-419" smtClean="0"/>
              <a:t>23/7/2020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DF6730-0F90-4C81-98F0-A1F97FD7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8E2A69-4194-4D54-936F-1D5C33E5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0653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FF6C1-D1D7-4B43-8511-57CAE27B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9223F5-F213-4230-AEFC-F66764629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56156A-9BA3-42D1-9299-DD439CC1C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73A960-1F29-4BFC-867A-BDE657B3E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BE67103-84DF-4FDF-A48D-00E290D18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71A27D-4D70-49AE-B39A-9C6EEF2D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B9A4-01DA-4308-9086-AE3DFEC55245}" type="datetime1">
              <a:rPr lang="es-419" smtClean="0"/>
              <a:t>23/7/2020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9F44E7-3606-4812-91A4-5FA01E08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73382E-DF0B-437E-8A88-CC3A6D06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0660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3838F-280D-4FBB-AC20-A3D05435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1B2BA9-FBAC-42A5-B5D4-A02B1FB21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B54-489D-46F2-882B-060FC7A109D9}" type="datetime1">
              <a:rPr lang="es-419" smtClean="0"/>
              <a:t>23/7/2020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AC5FFB-06E9-4C40-ACBB-45910A31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2B659F-E28F-4A1A-B6F5-89F19C1F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9285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714026-7A39-40FA-8ECF-F842A88E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6C8ED-8DF2-4841-B920-E1DDD70CDD28}" type="datetime1">
              <a:rPr lang="es-419" smtClean="0"/>
              <a:t>23/7/2020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B84D37A-CB03-4F6F-9435-0E527ECD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53692B-0AD3-4235-BC90-940FFE9B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7686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C9B42-58E8-4BDC-AC25-8625DB67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55C80-A073-4620-BC83-89D2B9CC3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E3FC49-AFCC-43DE-815C-BFAE2C2A9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C13E97-4C2B-49CD-A049-7972D24C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3702-8F97-4C06-B603-33F5EECADFEA}" type="datetime1">
              <a:rPr lang="es-419" smtClean="0"/>
              <a:t>23/7/2020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E93D17-72F6-4E1A-BB9F-A0A9557BC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E0EB6A-227F-45D3-9464-0A7697F2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5779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BE93E-7803-495B-A1A9-B58915A9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C914E4-CD0E-4BF7-83C6-B1E284F98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08EEB-9D57-4CE0-9935-3805D2E1B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A5F2B9-54E7-45FE-A48A-A5DD4199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7128-62BB-4E41-A578-93B71D1ECFDD}" type="datetime1">
              <a:rPr lang="es-419" smtClean="0"/>
              <a:t>23/7/2020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C58A7D-A8FF-4791-B867-5654B3FB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F174BA-55EA-4B27-BC15-7418EBD8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8159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8D3ACBE-8EB4-4B7D-80C8-4B442022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F634F-56CC-4B04-9CF2-6AF25905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754DE5-CA58-460E-8835-FED27B79E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4EB55-DEBD-492A-B0E9-5F0F9135BACC}" type="datetime1">
              <a:rPr lang="es-419" smtClean="0"/>
              <a:t>23/7/2020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502CB5-B0FD-41A9-9E46-3A996FFDD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5BB556-1DCC-44F1-8784-4DDE83775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09099-5BCC-4D42-87C8-984B66E36A1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5746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63.svg"/><Relationship Id="rId3" Type="http://schemas.openxmlformats.org/officeDocument/2006/relationships/image" Target="../media/image57.png"/><Relationship Id="rId7" Type="http://schemas.openxmlformats.org/officeDocument/2006/relationships/image" Target="../media/image510.png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11" Type="http://schemas.openxmlformats.org/officeDocument/2006/relationships/image" Target="../media/image61.sv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usheezy.com/brushes/46703-filbert-paint-brush-pack-danger-pi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8.png"/><Relationship Id="rId7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9A54F56-F8D9-4D49-8E46-072B785465FE}"/>
              </a:ext>
            </a:extLst>
          </p:cNvPr>
          <p:cNvSpPr/>
          <p:nvPr/>
        </p:nvSpPr>
        <p:spPr>
          <a:xfrm>
            <a:off x="1842869" y="2965573"/>
            <a:ext cx="8547295" cy="2222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6B546D-6295-4D77-8BCC-40F73C7A1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03" y="587686"/>
            <a:ext cx="10614992" cy="2841314"/>
          </a:xfrm>
          <a:ln w="76200">
            <a:noFill/>
          </a:ln>
        </p:spPr>
        <p:txBody>
          <a:bodyPr>
            <a:normAutofit/>
          </a:bodyPr>
          <a:lstStyle/>
          <a:p>
            <a:r>
              <a:rPr lang="en-US" sz="4400" dirty="0">
                <a:latin typeface="Bahnschrift" panose="020B0502040204020203" pitchFamily="34" charset="0"/>
              </a:rPr>
              <a:t>Extraction of signal over background from spectral data using a </a:t>
            </a:r>
            <a:r>
              <a:rPr lang="en-US" sz="4400" b="1" dirty="0">
                <a:latin typeface="Bahnschrift" panose="020B0502040204020203" pitchFamily="34" charset="0"/>
              </a:rPr>
              <a:t>Markov Chain Monte Carlo </a:t>
            </a:r>
            <a:r>
              <a:rPr lang="en-US" sz="4400" dirty="0">
                <a:latin typeface="Bahnschrift" panose="020B0502040204020203" pitchFamily="34" charset="0"/>
              </a:rPr>
              <a:t>with a </a:t>
            </a:r>
            <a:r>
              <a:rPr lang="en-US" sz="4400" b="1" dirty="0">
                <a:latin typeface="Bahnschrift" panose="020B0502040204020203" pitchFamily="34" charset="0"/>
              </a:rPr>
              <a:t>Gibbs sampler</a:t>
            </a:r>
            <a:br>
              <a:rPr lang="es-419" sz="4800" dirty="0">
                <a:latin typeface="Bahnschrift Light" panose="020B0502040204020203" pitchFamily="34" charset="0"/>
              </a:rPr>
            </a:br>
            <a:endParaRPr lang="es-419" sz="4800" dirty="0">
              <a:latin typeface="Bahnschrift Light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8E6A7F-0546-4C57-ABF6-521FC7928C17}"/>
              </a:ext>
            </a:extLst>
          </p:cNvPr>
          <p:cNvSpPr txBox="1"/>
          <p:nvPr/>
        </p:nvSpPr>
        <p:spPr>
          <a:xfrm>
            <a:off x="2843345" y="3002488"/>
            <a:ext cx="669125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b="1" i="1" dirty="0" err="1">
                <a:latin typeface="Bahnschrift Light" panose="020B0502040204020203" pitchFamily="34" charset="0"/>
              </a:rPr>
              <a:t>Advanced</a:t>
            </a:r>
            <a:r>
              <a:rPr lang="es-419" sz="2800" b="1" i="1" dirty="0">
                <a:latin typeface="Bahnschrift Light" panose="020B0502040204020203" pitchFamily="34" charset="0"/>
              </a:rPr>
              <a:t> </a:t>
            </a:r>
            <a:r>
              <a:rPr lang="es-419" sz="2800" b="1" i="1" dirty="0" err="1">
                <a:latin typeface="Bahnschrift Light" panose="020B0502040204020203" pitchFamily="34" charset="0"/>
              </a:rPr>
              <a:t>Statistics</a:t>
            </a:r>
            <a:r>
              <a:rPr lang="es-419" sz="2800" b="1" i="1" dirty="0">
                <a:latin typeface="Bahnschrift Light" panose="020B0502040204020203" pitchFamily="34" charset="0"/>
              </a:rPr>
              <a:t> </a:t>
            </a:r>
            <a:r>
              <a:rPr lang="es-419" sz="2800" b="1" i="1" dirty="0" err="1">
                <a:latin typeface="Bahnschrift Light" panose="020B0502040204020203" pitchFamily="34" charset="0"/>
              </a:rPr>
              <a:t>for</a:t>
            </a:r>
            <a:r>
              <a:rPr lang="es-419" sz="2800" b="1" i="1" dirty="0">
                <a:latin typeface="Bahnschrift Light" panose="020B0502040204020203" pitchFamily="34" charset="0"/>
              </a:rPr>
              <a:t> </a:t>
            </a:r>
            <a:r>
              <a:rPr lang="es-419" sz="2800" b="1" i="1" dirty="0" err="1">
                <a:latin typeface="Bahnschrift Light" panose="020B0502040204020203" pitchFamily="34" charset="0"/>
              </a:rPr>
              <a:t>Physics</a:t>
            </a:r>
            <a:r>
              <a:rPr lang="es-419" sz="2800" b="1" i="1" dirty="0">
                <a:latin typeface="Bahnschrift Light" panose="020B0502040204020203" pitchFamily="34" charset="0"/>
              </a:rPr>
              <a:t> </a:t>
            </a:r>
            <a:r>
              <a:rPr lang="es-419" sz="2800" b="1" i="1" dirty="0" err="1">
                <a:latin typeface="Bahnschrift Light" panose="020B0502040204020203" pitchFamily="34" charset="0"/>
              </a:rPr>
              <a:t>Analysis</a:t>
            </a:r>
            <a:endParaRPr lang="es-419" sz="2800" b="1" i="1" dirty="0">
              <a:latin typeface="Bahnschrift Light" panose="020B0502040204020203" pitchFamily="34" charset="0"/>
            </a:endParaRPr>
          </a:p>
          <a:p>
            <a:pPr algn="ctr"/>
            <a:endParaRPr lang="es-419" sz="2400" dirty="0">
              <a:latin typeface="Bahnschrift Light" panose="020B0502040204020203" pitchFamily="34" charset="0"/>
            </a:endParaRPr>
          </a:p>
          <a:p>
            <a:pPr algn="ctr"/>
            <a:r>
              <a:rPr lang="es-419" sz="2400" dirty="0">
                <a:latin typeface="Bahnschrift Light" panose="020B0502040204020203" pitchFamily="34" charset="0"/>
              </a:rPr>
              <a:t>Prof. Alberto </a:t>
            </a:r>
            <a:r>
              <a:rPr lang="es-419" sz="2400" dirty="0" err="1">
                <a:latin typeface="Bahnschrift Light" panose="020B0502040204020203" pitchFamily="34" charset="0"/>
              </a:rPr>
              <a:t>Garfagnini</a:t>
            </a:r>
            <a:endParaRPr lang="es-419" sz="2400" dirty="0">
              <a:latin typeface="Bahnschrift Light" panose="020B0502040204020203" pitchFamily="34" charset="0"/>
            </a:endParaRPr>
          </a:p>
          <a:p>
            <a:pPr algn="ctr"/>
            <a:endParaRPr lang="es-419" sz="2000" dirty="0">
              <a:latin typeface="Bahnschrift Light" panose="020B0502040204020203" pitchFamily="34" charset="0"/>
            </a:endParaRPr>
          </a:p>
          <a:p>
            <a:pPr algn="ctr"/>
            <a:r>
              <a:rPr lang="es-419" sz="2000" dirty="0" err="1">
                <a:latin typeface="Bahnschrift Light" panose="020B0502040204020203" pitchFamily="34" charset="0"/>
              </a:rPr>
              <a:t>Academic</a:t>
            </a:r>
            <a:r>
              <a:rPr lang="es-419" sz="2000" dirty="0">
                <a:latin typeface="Bahnschrift Light" panose="020B0502040204020203" pitchFamily="34" charset="0"/>
              </a:rPr>
              <a:t> </a:t>
            </a:r>
            <a:r>
              <a:rPr lang="es-419" sz="2000" dirty="0" err="1">
                <a:latin typeface="Bahnschrift Light" panose="020B0502040204020203" pitchFamily="34" charset="0"/>
              </a:rPr>
              <a:t>year</a:t>
            </a:r>
            <a:r>
              <a:rPr lang="es-419" sz="2000" dirty="0">
                <a:latin typeface="Bahnschrift Light" panose="020B0502040204020203" pitchFamily="34" charset="0"/>
              </a:rPr>
              <a:t> </a:t>
            </a:r>
          </a:p>
          <a:p>
            <a:pPr algn="ctr"/>
            <a:r>
              <a:rPr lang="es-419" sz="2000" dirty="0">
                <a:latin typeface="Bahnschrift Light" panose="020B0502040204020203" pitchFamily="34" charset="0"/>
              </a:rPr>
              <a:t>2019/2020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0F24932-0EBD-405E-B99A-898420968E3B}"/>
              </a:ext>
            </a:extLst>
          </p:cNvPr>
          <p:cNvCxnSpPr>
            <a:cxnSpLocks/>
          </p:cNvCxnSpPr>
          <p:nvPr/>
        </p:nvCxnSpPr>
        <p:spPr>
          <a:xfrm>
            <a:off x="1842869" y="2827607"/>
            <a:ext cx="854729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UNIPD Archives - Innovation Toronto">
            <a:extLst>
              <a:ext uri="{FF2B5EF4-FFF2-40B4-BE49-F238E27FC236}">
                <a16:creationId xmlns:a16="http://schemas.microsoft.com/office/drawing/2014/main" id="{96E24D00-0D0D-40DB-B087-5C8DD81E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7" y="5325667"/>
            <a:ext cx="2967404" cy="11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29DADFD-5409-406A-BA04-A1D23820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04416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7386E1-7674-40D6-B631-38D6722F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10</a:t>
            </a:fld>
            <a:endParaRPr lang="es-419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BEE4B2-D376-48A7-B71C-C5BFB83AECEE}"/>
              </a:ext>
            </a:extLst>
          </p:cNvPr>
          <p:cNvSpPr/>
          <p:nvPr/>
        </p:nvSpPr>
        <p:spPr>
          <a:xfrm>
            <a:off x="202388" y="88899"/>
            <a:ext cx="4183527" cy="77961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624D888-6E07-4CCD-A0F7-023E7323CBD1}"/>
              </a:ext>
            </a:extLst>
          </p:cNvPr>
          <p:cNvSpPr/>
          <p:nvPr/>
        </p:nvSpPr>
        <p:spPr>
          <a:xfrm>
            <a:off x="7890436" y="70120"/>
            <a:ext cx="4183527" cy="75366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C5E0993-5883-4288-AE2A-6C24811F2DB5}"/>
                  </a:ext>
                </a:extLst>
              </p:cNvPr>
              <p:cNvSpPr txBox="1"/>
              <p:nvPr/>
            </p:nvSpPr>
            <p:spPr>
              <a:xfrm>
                <a:off x="286435" y="135702"/>
                <a:ext cx="7440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p>
                      </m:sSup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st</m:t>
                          </m:r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C5E0993-5883-4288-AE2A-6C24811F2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35" y="135702"/>
                <a:ext cx="74405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2E983A9-EC93-4C0C-AD65-12607FC8B7E9}"/>
                  </a:ext>
                </a:extLst>
              </p:cNvPr>
              <p:cNvSpPr txBox="1"/>
              <p:nvPr/>
            </p:nvSpPr>
            <p:spPr>
              <a:xfrm>
                <a:off x="11091688" y="135702"/>
                <a:ext cx="8138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p>
                      </m:sSup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2E983A9-EC93-4C0C-AD65-12607FC8B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688" y="135702"/>
                <a:ext cx="8138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0C945C82-7A6B-4948-965A-79AA644D6A9E}"/>
              </a:ext>
            </a:extLst>
          </p:cNvPr>
          <p:cNvSpPr txBox="1"/>
          <p:nvPr/>
        </p:nvSpPr>
        <p:spPr>
          <a:xfrm>
            <a:off x="5055613" y="135702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2800" b="1" dirty="0" err="1">
                <a:latin typeface="Bahnschrift" panose="020B0502040204020203" pitchFamily="34" charset="0"/>
              </a:rPr>
              <a:t>Histograms</a:t>
            </a:r>
            <a:endParaRPr lang="es-419" sz="2800" b="1" dirty="0">
              <a:latin typeface="Bahnschrift" panose="020B0502040204020203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5DA8A24-DB09-48DE-93C6-A473FD310F45}"/>
              </a:ext>
            </a:extLst>
          </p:cNvPr>
          <p:cNvCxnSpPr>
            <a:cxnSpLocks/>
          </p:cNvCxnSpPr>
          <p:nvPr/>
        </p:nvCxnSpPr>
        <p:spPr>
          <a:xfrm>
            <a:off x="6065628" y="718933"/>
            <a:ext cx="0" cy="58199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Imagen 2" descr="Imagen que contiene órgano&#10;&#10;Descripción generada automáticamente">
            <a:extLst>
              <a:ext uri="{FF2B5EF4-FFF2-40B4-BE49-F238E27FC236}">
                <a16:creationId xmlns:a16="http://schemas.microsoft.com/office/drawing/2014/main" id="{D8155318-0E65-466E-A91C-BF00BC5CD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8" y="828836"/>
            <a:ext cx="5372288" cy="5819979"/>
          </a:xfrm>
          <a:prstGeom prst="rect">
            <a:avLst/>
          </a:prstGeom>
        </p:spPr>
      </p:pic>
      <p:pic>
        <p:nvPicPr>
          <p:cNvPr id="10" name="Imagen 9" descr="Imagen que contiene órgano&#10;&#10;Descripción generada automáticamente">
            <a:extLst>
              <a:ext uri="{FF2B5EF4-FFF2-40B4-BE49-F238E27FC236}">
                <a16:creationId xmlns:a16="http://schemas.microsoft.com/office/drawing/2014/main" id="{A0A5EA34-AD53-46A0-986C-6202D647E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88" y="761862"/>
            <a:ext cx="5595778" cy="60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625B311-A42A-447D-BDF3-1DD9F1BCF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64" r="51478"/>
          <a:stretch/>
        </p:blipFill>
        <p:spPr>
          <a:xfrm>
            <a:off x="7111282" y="5655879"/>
            <a:ext cx="2743201" cy="80722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5ED1516-5CD0-45ED-9545-3A670F8E5CF7}"/>
              </a:ext>
            </a:extLst>
          </p:cNvPr>
          <p:cNvSpPr/>
          <p:nvPr/>
        </p:nvSpPr>
        <p:spPr>
          <a:xfrm>
            <a:off x="0" y="1113158"/>
            <a:ext cx="12192000" cy="948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3C9D29B7-A6E8-416B-BABF-3D971E95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64" r="49013" b="-1"/>
          <a:stretch/>
        </p:blipFill>
        <p:spPr>
          <a:xfrm>
            <a:off x="9466394" y="5639329"/>
            <a:ext cx="2652680" cy="8072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51F29A-1CBB-4070-A3A2-6AE066E0C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49" r="49943" b="56351"/>
          <a:stretch/>
        </p:blipFill>
        <p:spPr>
          <a:xfrm>
            <a:off x="1697415" y="4546934"/>
            <a:ext cx="2589133" cy="69976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A6D095-C983-41E6-9474-2CE69711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48" y="1199741"/>
            <a:ext cx="11047104" cy="915297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Check whether the chain has reached </a:t>
            </a:r>
            <a:r>
              <a:rPr lang="en-US" sz="2000" b="1" dirty="0"/>
              <a:t>a steady state </a:t>
            </a:r>
            <a:r>
              <a:rPr lang="en-US" sz="2000" dirty="0"/>
              <a:t>by rerunning the sampling several times with different starting points </a:t>
            </a:r>
          </a:p>
          <a:p>
            <a:r>
              <a:rPr lang="en-US" sz="2000" dirty="0"/>
              <a:t>All </a:t>
            </a:r>
            <a:r>
              <a:rPr lang="en-US" sz="2000" b="1" dirty="0"/>
              <a:t>chains should converge to the same </a:t>
            </a:r>
            <a:r>
              <a:rPr lang="en-US" sz="2000" dirty="0"/>
              <a:t>region of parameter space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6A55F2-4CE1-45D7-9522-252166F72A6E}"/>
              </a:ext>
            </a:extLst>
          </p:cNvPr>
          <p:cNvSpPr txBox="1"/>
          <p:nvPr/>
        </p:nvSpPr>
        <p:spPr>
          <a:xfrm>
            <a:off x="3392025" y="357871"/>
            <a:ext cx="481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600" b="1" dirty="0" err="1">
                <a:latin typeface="Bahnschrift" panose="020B0502040204020203" pitchFamily="34" charset="0"/>
              </a:rPr>
              <a:t>Convergence</a:t>
            </a:r>
            <a:r>
              <a:rPr lang="es-419" sz="3600" b="1" dirty="0">
                <a:latin typeface="Bahnschrift" panose="020B0502040204020203" pitchFamily="34" charset="0"/>
              </a:rPr>
              <a:t> </a:t>
            </a:r>
            <a:r>
              <a:rPr lang="es-419" sz="3600" b="1" dirty="0" err="1">
                <a:latin typeface="Bahnschrift" panose="020B0502040204020203" pitchFamily="34" charset="0"/>
              </a:rPr>
              <a:t>of</a:t>
            </a:r>
            <a:r>
              <a:rPr lang="es-419" sz="3600" b="1" dirty="0">
                <a:latin typeface="Bahnschrift" panose="020B0502040204020203" pitchFamily="34" charset="0"/>
              </a:rPr>
              <a:t> MCMC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7597EEB-D88C-4A7B-9D03-A6E44F59F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17" r="49943"/>
          <a:stretch/>
        </p:blipFill>
        <p:spPr>
          <a:xfrm>
            <a:off x="1755383" y="5731589"/>
            <a:ext cx="2548997" cy="78527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69A7B7-6EB1-4A4A-8AB6-2A4899259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8" r="51478" b="51454"/>
          <a:stretch/>
        </p:blipFill>
        <p:spPr>
          <a:xfrm>
            <a:off x="7076696" y="4557782"/>
            <a:ext cx="2389697" cy="7008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4DE1DD2-ADED-44D9-95B5-96B6E3140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" t="14262" r="46666" b="55054"/>
          <a:stretch/>
        </p:blipFill>
        <p:spPr>
          <a:xfrm>
            <a:off x="4414153" y="4546934"/>
            <a:ext cx="2589126" cy="69976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37DD7CC-7760-417A-884C-8E18395A68FC}"/>
              </a:ext>
            </a:extLst>
          </p:cNvPr>
          <p:cNvCxnSpPr>
            <a:cxnSpLocks/>
          </p:cNvCxnSpPr>
          <p:nvPr/>
        </p:nvCxnSpPr>
        <p:spPr>
          <a:xfrm>
            <a:off x="3392025" y="1039908"/>
            <a:ext cx="481734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" name="Tabla 15">
            <a:extLst>
              <a:ext uri="{FF2B5EF4-FFF2-40B4-BE49-F238E27FC236}">
                <a16:creationId xmlns:a16="http://schemas.microsoft.com/office/drawing/2014/main" id="{66DF6BC6-86F1-492C-939D-10BCBE889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31426"/>
              </p:ext>
            </p:extLst>
          </p:nvPr>
        </p:nvGraphicFramePr>
        <p:xfrm>
          <a:off x="132522" y="2124354"/>
          <a:ext cx="11764174" cy="4597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3513">
                  <a:extLst>
                    <a:ext uri="{9D8B030D-6E8A-4147-A177-3AD203B41FA5}">
                      <a16:colId xmlns:a16="http://schemas.microsoft.com/office/drawing/2014/main" val="2684657941"/>
                    </a:ext>
                  </a:extLst>
                </a:gridCol>
                <a:gridCol w="2584174">
                  <a:extLst>
                    <a:ext uri="{9D8B030D-6E8A-4147-A177-3AD203B41FA5}">
                      <a16:colId xmlns:a16="http://schemas.microsoft.com/office/drawing/2014/main" val="1632686197"/>
                    </a:ext>
                  </a:extLst>
                </a:gridCol>
                <a:gridCol w="2729948">
                  <a:extLst>
                    <a:ext uri="{9D8B030D-6E8A-4147-A177-3AD203B41FA5}">
                      <a16:colId xmlns:a16="http://schemas.microsoft.com/office/drawing/2014/main" val="1817640446"/>
                    </a:ext>
                  </a:extLst>
                </a:gridCol>
                <a:gridCol w="2345634">
                  <a:extLst>
                    <a:ext uri="{9D8B030D-6E8A-4147-A177-3AD203B41FA5}">
                      <a16:colId xmlns:a16="http://schemas.microsoft.com/office/drawing/2014/main" val="1745514087"/>
                    </a:ext>
                  </a:extLst>
                </a:gridCol>
                <a:gridCol w="2500905">
                  <a:extLst>
                    <a:ext uri="{9D8B030D-6E8A-4147-A177-3AD203B41FA5}">
                      <a16:colId xmlns:a16="http://schemas.microsoft.com/office/drawing/2014/main" val="2104978552"/>
                    </a:ext>
                  </a:extLst>
                </a:gridCol>
              </a:tblGrid>
              <a:tr h="507557">
                <a:tc>
                  <a:txBody>
                    <a:bodyPr/>
                    <a:lstStyle/>
                    <a:p>
                      <a:pPr algn="ctr"/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Initial</a:t>
                      </a:r>
                      <a:r>
                        <a:rPr lang="es-419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values</a:t>
                      </a:r>
                      <a:endParaRPr lang="es-419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First</a:t>
                      </a:r>
                      <a:r>
                        <a:rPr lang="es-419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es-419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Second</a:t>
                      </a:r>
                      <a:r>
                        <a:rPr lang="es-419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es-419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Third</a:t>
                      </a:r>
                      <a:r>
                        <a:rPr lang="es-419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es-419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Fourth</a:t>
                      </a:r>
                      <a:r>
                        <a:rPr lang="es-419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419" dirty="0" err="1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es-419" dirty="0">
                        <a:solidFill>
                          <a:schemeClr val="bg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3710"/>
                  </a:ext>
                </a:extLst>
              </a:tr>
              <a:tr h="419442"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A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30000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25000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20000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566079"/>
                  </a:ext>
                </a:extLst>
              </a:tr>
              <a:tr h="419442"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B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3500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4000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951804"/>
                  </a:ext>
                </a:extLst>
              </a:tr>
              <a:tr h="419442"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W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8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20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15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5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51358"/>
                  </a:ext>
                </a:extLst>
              </a:tr>
              <a:tr h="419442"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X0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150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180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140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dirty="0"/>
                        <a:t>170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24663"/>
                  </a:ext>
                </a:extLst>
              </a:tr>
              <a:tr h="1048606"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Estimates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for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the</a:t>
                      </a:r>
                      <a:r>
                        <a:rPr lang="es-419" dirty="0"/>
                        <a:t> posterior </a:t>
                      </a:r>
                      <a:r>
                        <a:rPr lang="es-419" dirty="0" err="1"/>
                        <a:t>distribution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051566"/>
                  </a:ext>
                </a:extLst>
              </a:tr>
              <a:tr h="1363188">
                <a:tc>
                  <a:txBody>
                    <a:bodyPr/>
                    <a:lstStyle/>
                    <a:p>
                      <a:pPr algn="ctr"/>
                      <a:r>
                        <a:rPr lang="es-419" dirty="0" err="1"/>
                        <a:t>Estimates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for</a:t>
                      </a:r>
                      <a:r>
                        <a:rPr lang="es-419" dirty="0"/>
                        <a:t> </a:t>
                      </a:r>
                      <a:r>
                        <a:rPr lang="es-419" dirty="0" err="1"/>
                        <a:t>the</a:t>
                      </a:r>
                      <a:r>
                        <a:rPr lang="es-419" dirty="0"/>
                        <a:t> posterior </a:t>
                      </a:r>
                      <a:r>
                        <a:rPr lang="es-419" dirty="0" err="1"/>
                        <a:t>distribution</a:t>
                      </a:r>
                      <a:r>
                        <a:rPr lang="es-419" dirty="0"/>
                        <a:t>  95% CI</a:t>
                      </a:r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latin typeface="Bahnschrift Ligh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90885"/>
                  </a:ext>
                </a:extLst>
              </a:tr>
            </a:tbl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1485C9CE-92D8-4780-9E47-E00C6C51E6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6" t="66289" r="57816" b="-1264"/>
          <a:stretch/>
        </p:blipFill>
        <p:spPr>
          <a:xfrm>
            <a:off x="4373943" y="5699123"/>
            <a:ext cx="2361942" cy="87176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90E7E5-1E17-4125-B032-24EECAE7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11</a:t>
            </a:fld>
            <a:endParaRPr lang="es-419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D4AF03A-7956-4BEC-ACFB-90175D645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 r="49013" b="50569"/>
          <a:stretch/>
        </p:blipFill>
        <p:spPr>
          <a:xfrm>
            <a:off x="9455746" y="4584090"/>
            <a:ext cx="2352470" cy="6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1C1495B-55D4-4F5C-9439-A9D11CBB211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785C93-0E7A-45C3-9BF8-9AD883F7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" y="1026023"/>
            <a:ext cx="6125677" cy="40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1F5BE7A5-84D3-44CB-A458-55CDC910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507" y="1009383"/>
            <a:ext cx="6096001" cy="418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81907522-905E-411F-95B8-759D4908B948}"/>
              </a:ext>
            </a:extLst>
          </p:cNvPr>
          <p:cNvSpPr/>
          <p:nvPr/>
        </p:nvSpPr>
        <p:spPr>
          <a:xfrm>
            <a:off x="203200" y="5373546"/>
            <a:ext cx="5689600" cy="1285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6A0A12-FD6A-4A46-8636-E912D0DC4433}"/>
              </a:ext>
            </a:extLst>
          </p:cNvPr>
          <p:cNvSpPr/>
          <p:nvPr/>
        </p:nvSpPr>
        <p:spPr>
          <a:xfrm>
            <a:off x="5020544" y="36477"/>
            <a:ext cx="7171455" cy="892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39566F50-412E-4692-9215-08BA8403679E}"/>
              </a:ext>
            </a:extLst>
          </p:cNvPr>
          <p:cNvSpPr txBox="1">
            <a:spLocks/>
          </p:cNvSpPr>
          <p:nvPr/>
        </p:nvSpPr>
        <p:spPr>
          <a:xfrm>
            <a:off x="5159251" y="322704"/>
            <a:ext cx="5511800" cy="915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Effect of </a:t>
            </a:r>
            <a:r>
              <a:rPr lang="en-US" sz="2000" b="1" dirty="0"/>
              <a:t>thinning</a:t>
            </a:r>
            <a:r>
              <a:rPr lang="en-US" sz="2000" dirty="0"/>
              <a:t> on Auto-correlation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D11CAC-AA36-43BF-832D-718A7BC08EAB}"/>
              </a:ext>
            </a:extLst>
          </p:cNvPr>
          <p:cNvSpPr/>
          <p:nvPr/>
        </p:nvSpPr>
        <p:spPr>
          <a:xfrm>
            <a:off x="6096000" y="5373546"/>
            <a:ext cx="6034157" cy="1285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0AB238-4388-435A-B272-3A44A5C1986B}"/>
              </a:ext>
            </a:extLst>
          </p:cNvPr>
          <p:cNvSpPr txBox="1"/>
          <p:nvPr/>
        </p:nvSpPr>
        <p:spPr>
          <a:xfrm>
            <a:off x="203200" y="198560"/>
            <a:ext cx="481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600" b="1" dirty="0" err="1">
                <a:latin typeface="Bahnschrift" panose="020B0502040204020203" pitchFamily="34" charset="0"/>
              </a:rPr>
              <a:t>Convergence</a:t>
            </a:r>
            <a:r>
              <a:rPr lang="es-419" sz="3600" b="1" dirty="0">
                <a:latin typeface="Bahnschrift" panose="020B0502040204020203" pitchFamily="34" charset="0"/>
              </a:rPr>
              <a:t> </a:t>
            </a:r>
            <a:r>
              <a:rPr lang="es-419" sz="3600" b="1" dirty="0" err="1">
                <a:latin typeface="Bahnschrift" panose="020B0502040204020203" pitchFamily="34" charset="0"/>
              </a:rPr>
              <a:t>of</a:t>
            </a:r>
            <a:r>
              <a:rPr lang="es-419" sz="3600" b="1" dirty="0">
                <a:latin typeface="Bahnschrift" panose="020B0502040204020203" pitchFamily="34" charset="0"/>
              </a:rPr>
              <a:t> MCMC</a:t>
            </a: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BA730B78-47E4-450D-AE92-E84640364490}"/>
              </a:ext>
            </a:extLst>
          </p:cNvPr>
          <p:cNvSpPr/>
          <p:nvPr/>
        </p:nvSpPr>
        <p:spPr>
          <a:xfrm rot="16547689">
            <a:off x="5225291" y="5161993"/>
            <a:ext cx="1285338" cy="1429116"/>
          </a:xfrm>
          <a:custGeom>
            <a:avLst/>
            <a:gdLst>
              <a:gd name="connsiteX0" fmla="*/ 0 w 1285338"/>
              <a:gd name="connsiteY0" fmla="*/ 430469 h 1429116"/>
              <a:gd name="connsiteX1" fmla="*/ 89669 w 1285338"/>
              <a:gd name="connsiteY1" fmla="*/ 388859 h 1429116"/>
              <a:gd name="connsiteX2" fmla="*/ 188305 w 1285338"/>
              <a:gd name="connsiteY2" fmla="*/ 357652 h 1429116"/>
              <a:gd name="connsiteX3" fmla="*/ 322810 w 1285338"/>
              <a:gd name="connsiteY3" fmla="*/ 284834 h 1429116"/>
              <a:gd name="connsiteX4" fmla="*/ 502148 w 1285338"/>
              <a:gd name="connsiteY4" fmla="*/ 128795 h 1429116"/>
              <a:gd name="connsiteX5" fmla="*/ 573884 w 1285338"/>
              <a:gd name="connsiteY5" fmla="*/ 66380 h 1429116"/>
              <a:gd name="connsiteX6" fmla="*/ 609751 w 1285338"/>
              <a:gd name="connsiteY6" fmla="*/ 45575 h 1429116"/>
              <a:gd name="connsiteX7" fmla="*/ 663553 w 1285338"/>
              <a:gd name="connsiteY7" fmla="*/ 3964 h 1429116"/>
              <a:gd name="connsiteX8" fmla="*/ 421446 w 1285338"/>
              <a:gd name="connsiteY8" fmla="*/ 316041 h 1429116"/>
              <a:gd name="connsiteX9" fmla="*/ 286942 w 1285338"/>
              <a:gd name="connsiteY9" fmla="*/ 524093 h 1429116"/>
              <a:gd name="connsiteX10" fmla="*/ 179339 w 1285338"/>
              <a:gd name="connsiteY10" fmla="*/ 721741 h 1429116"/>
              <a:gd name="connsiteX11" fmla="*/ 134504 w 1285338"/>
              <a:gd name="connsiteY11" fmla="*/ 763352 h 1429116"/>
              <a:gd name="connsiteX12" fmla="*/ 62769 w 1285338"/>
              <a:gd name="connsiteY12" fmla="*/ 825767 h 1429116"/>
              <a:gd name="connsiteX13" fmla="*/ 125537 w 1285338"/>
              <a:gd name="connsiteY13" fmla="*/ 856974 h 1429116"/>
              <a:gd name="connsiteX14" fmla="*/ 233140 w 1285338"/>
              <a:gd name="connsiteY14" fmla="*/ 784156 h 1429116"/>
              <a:gd name="connsiteX15" fmla="*/ 376611 w 1285338"/>
              <a:gd name="connsiteY15" fmla="*/ 617715 h 1429116"/>
              <a:gd name="connsiteX16" fmla="*/ 780124 w 1285338"/>
              <a:gd name="connsiteY16" fmla="*/ 316041 h 1429116"/>
              <a:gd name="connsiteX17" fmla="*/ 833925 w 1285338"/>
              <a:gd name="connsiteY17" fmla="*/ 284834 h 1429116"/>
              <a:gd name="connsiteX18" fmla="*/ 860826 w 1285338"/>
              <a:gd name="connsiteY18" fmla="*/ 264028 h 1429116"/>
              <a:gd name="connsiteX19" fmla="*/ 878760 w 1285338"/>
              <a:gd name="connsiteY19" fmla="*/ 243223 h 1429116"/>
              <a:gd name="connsiteX20" fmla="*/ 833925 w 1285338"/>
              <a:gd name="connsiteY20" fmla="*/ 274431 h 1429116"/>
              <a:gd name="connsiteX21" fmla="*/ 555950 w 1285338"/>
              <a:gd name="connsiteY21" fmla="*/ 586508 h 1429116"/>
              <a:gd name="connsiteX22" fmla="*/ 403512 w 1285338"/>
              <a:gd name="connsiteY22" fmla="*/ 763352 h 1429116"/>
              <a:gd name="connsiteX23" fmla="*/ 358677 w 1285338"/>
              <a:gd name="connsiteY23" fmla="*/ 815365 h 1429116"/>
              <a:gd name="connsiteX24" fmla="*/ 322810 w 1285338"/>
              <a:gd name="connsiteY24" fmla="*/ 846572 h 1429116"/>
              <a:gd name="connsiteX25" fmla="*/ 251074 w 1285338"/>
              <a:gd name="connsiteY25" fmla="*/ 919390 h 1429116"/>
              <a:gd name="connsiteX26" fmla="*/ 322810 w 1285338"/>
              <a:gd name="connsiteY26" fmla="*/ 929792 h 1429116"/>
              <a:gd name="connsiteX27" fmla="*/ 448347 w 1285338"/>
              <a:gd name="connsiteY27" fmla="*/ 867377 h 1429116"/>
              <a:gd name="connsiteX28" fmla="*/ 546983 w 1285338"/>
              <a:gd name="connsiteY28" fmla="*/ 846572 h 1429116"/>
              <a:gd name="connsiteX29" fmla="*/ 681487 w 1285338"/>
              <a:gd name="connsiteY29" fmla="*/ 732144 h 1429116"/>
              <a:gd name="connsiteX30" fmla="*/ 798057 w 1285338"/>
              <a:gd name="connsiteY30" fmla="*/ 690533 h 1429116"/>
              <a:gd name="connsiteX31" fmla="*/ 851859 w 1285338"/>
              <a:gd name="connsiteY31" fmla="*/ 648923 h 1429116"/>
              <a:gd name="connsiteX32" fmla="*/ 914627 w 1285338"/>
              <a:gd name="connsiteY32" fmla="*/ 617715 h 1429116"/>
              <a:gd name="connsiteX33" fmla="*/ 968429 w 1285338"/>
              <a:gd name="connsiteY33" fmla="*/ 544898 h 1429116"/>
              <a:gd name="connsiteX34" fmla="*/ 986363 w 1285338"/>
              <a:gd name="connsiteY34" fmla="*/ 524093 h 1429116"/>
              <a:gd name="connsiteX35" fmla="*/ 798057 w 1285338"/>
              <a:gd name="connsiteY35" fmla="*/ 752949 h 1429116"/>
              <a:gd name="connsiteX36" fmla="*/ 654586 w 1285338"/>
              <a:gd name="connsiteY36" fmla="*/ 898585 h 1429116"/>
              <a:gd name="connsiteX37" fmla="*/ 600785 w 1285338"/>
              <a:gd name="connsiteY37" fmla="*/ 950598 h 1429116"/>
              <a:gd name="connsiteX38" fmla="*/ 529049 w 1285338"/>
              <a:gd name="connsiteY38" fmla="*/ 1002611 h 1429116"/>
              <a:gd name="connsiteX39" fmla="*/ 502148 w 1285338"/>
              <a:gd name="connsiteY39" fmla="*/ 1033818 h 1429116"/>
              <a:gd name="connsiteX40" fmla="*/ 618718 w 1285338"/>
              <a:gd name="connsiteY40" fmla="*/ 961000 h 1429116"/>
              <a:gd name="connsiteX41" fmla="*/ 833925 w 1285338"/>
              <a:gd name="connsiteY41" fmla="*/ 721741 h 1429116"/>
              <a:gd name="connsiteX42" fmla="*/ 923594 w 1285338"/>
              <a:gd name="connsiteY42" fmla="*/ 648923 h 1429116"/>
              <a:gd name="connsiteX43" fmla="*/ 1129834 w 1285338"/>
              <a:gd name="connsiteY43" fmla="*/ 555300 h 1429116"/>
              <a:gd name="connsiteX44" fmla="*/ 1165702 w 1285338"/>
              <a:gd name="connsiteY44" fmla="*/ 534495 h 1429116"/>
              <a:gd name="connsiteX45" fmla="*/ 1210536 w 1285338"/>
              <a:gd name="connsiteY45" fmla="*/ 461677 h 1429116"/>
              <a:gd name="connsiteX46" fmla="*/ 1228470 w 1285338"/>
              <a:gd name="connsiteY46" fmla="*/ 440872 h 1429116"/>
              <a:gd name="connsiteX47" fmla="*/ 1255371 w 1285338"/>
              <a:gd name="connsiteY47" fmla="*/ 430469 h 1429116"/>
              <a:gd name="connsiteX48" fmla="*/ 1282272 w 1285338"/>
              <a:gd name="connsiteY48" fmla="*/ 409664 h 1429116"/>
              <a:gd name="connsiteX49" fmla="*/ 1273305 w 1285338"/>
              <a:gd name="connsiteY49" fmla="*/ 461677 h 1429116"/>
              <a:gd name="connsiteX50" fmla="*/ 1228470 w 1285338"/>
              <a:gd name="connsiteY50" fmla="*/ 544898 h 1429116"/>
              <a:gd name="connsiteX51" fmla="*/ 1138801 w 1285338"/>
              <a:gd name="connsiteY51" fmla="*/ 846572 h 1429116"/>
              <a:gd name="connsiteX52" fmla="*/ 1022230 w 1285338"/>
              <a:gd name="connsiteY52" fmla="*/ 1065026 h 1429116"/>
              <a:gd name="connsiteX53" fmla="*/ 932562 w 1285338"/>
              <a:gd name="connsiteY53" fmla="*/ 1137844 h 1429116"/>
              <a:gd name="connsiteX54" fmla="*/ 851859 w 1285338"/>
              <a:gd name="connsiteY54" fmla="*/ 1231467 h 1429116"/>
              <a:gd name="connsiteX55" fmla="*/ 798057 w 1285338"/>
              <a:gd name="connsiteY55" fmla="*/ 1335492 h 1429116"/>
              <a:gd name="connsiteX56" fmla="*/ 780124 w 1285338"/>
              <a:gd name="connsiteY56" fmla="*/ 1377103 h 1429116"/>
              <a:gd name="connsiteX57" fmla="*/ 762189 w 1285338"/>
              <a:gd name="connsiteY57" fmla="*/ 1397907 h 1429116"/>
              <a:gd name="connsiteX58" fmla="*/ 744256 w 1285338"/>
              <a:gd name="connsiteY58" fmla="*/ 1429116 h 1429116"/>
              <a:gd name="connsiteX59" fmla="*/ 753223 w 1285338"/>
              <a:gd name="connsiteY59" fmla="*/ 1377103 h 1429116"/>
              <a:gd name="connsiteX60" fmla="*/ 842892 w 1285338"/>
              <a:gd name="connsiteY60" fmla="*/ 1252272 h 1429116"/>
              <a:gd name="connsiteX61" fmla="*/ 914627 w 1285338"/>
              <a:gd name="connsiteY61" fmla="*/ 1210661 h 1429116"/>
              <a:gd name="connsiteX62" fmla="*/ 1004297 w 1285338"/>
              <a:gd name="connsiteY62" fmla="*/ 1127441 h 1429116"/>
              <a:gd name="connsiteX63" fmla="*/ 1049132 w 1285338"/>
              <a:gd name="connsiteY63" fmla="*/ 1106636 h 1429116"/>
              <a:gd name="connsiteX64" fmla="*/ 1067065 w 1285338"/>
              <a:gd name="connsiteY64" fmla="*/ 1075428 h 1429116"/>
              <a:gd name="connsiteX65" fmla="*/ 1093966 w 1285338"/>
              <a:gd name="connsiteY65" fmla="*/ 1054623 h 1429116"/>
              <a:gd name="connsiteX66" fmla="*/ 1111900 w 1285338"/>
              <a:gd name="connsiteY66" fmla="*/ 1033818 h 1429116"/>
              <a:gd name="connsiteX67" fmla="*/ 1120867 w 1285338"/>
              <a:gd name="connsiteY67" fmla="*/ 1002611 h 1429116"/>
              <a:gd name="connsiteX68" fmla="*/ 1165702 w 1285338"/>
              <a:gd name="connsiteY68" fmla="*/ 961000 h 1429116"/>
              <a:gd name="connsiteX69" fmla="*/ 1174668 w 1285338"/>
              <a:gd name="connsiteY69" fmla="*/ 961000 h 142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85338" h="1429116" fill="none" extrusionOk="0">
                <a:moveTo>
                  <a:pt x="0" y="430469"/>
                </a:moveTo>
                <a:cubicBezTo>
                  <a:pt x="31577" y="415126"/>
                  <a:pt x="56646" y="397401"/>
                  <a:pt x="89669" y="388859"/>
                </a:cubicBezTo>
                <a:cubicBezTo>
                  <a:pt x="113994" y="382953"/>
                  <a:pt x="156841" y="366652"/>
                  <a:pt x="188305" y="357652"/>
                </a:cubicBezTo>
                <a:cubicBezTo>
                  <a:pt x="228983" y="343500"/>
                  <a:pt x="285307" y="298343"/>
                  <a:pt x="322810" y="284834"/>
                </a:cubicBezTo>
                <a:cubicBezTo>
                  <a:pt x="417058" y="220673"/>
                  <a:pt x="303565" y="308662"/>
                  <a:pt x="502148" y="128795"/>
                </a:cubicBezTo>
                <a:cubicBezTo>
                  <a:pt x="530697" y="112659"/>
                  <a:pt x="547849" y="84538"/>
                  <a:pt x="573884" y="66380"/>
                </a:cubicBezTo>
                <a:cubicBezTo>
                  <a:pt x="583783" y="57204"/>
                  <a:pt x="594848" y="53365"/>
                  <a:pt x="609751" y="45575"/>
                </a:cubicBezTo>
                <a:cubicBezTo>
                  <a:pt x="627422" y="29481"/>
                  <a:pt x="683198" y="-12338"/>
                  <a:pt x="663553" y="3964"/>
                </a:cubicBezTo>
                <a:cubicBezTo>
                  <a:pt x="522856" y="172060"/>
                  <a:pt x="551055" y="130170"/>
                  <a:pt x="421446" y="316041"/>
                </a:cubicBezTo>
                <a:cubicBezTo>
                  <a:pt x="384408" y="379495"/>
                  <a:pt x="318641" y="448141"/>
                  <a:pt x="286942" y="524093"/>
                </a:cubicBezTo>
                <a:cubicBezTo>
                  <a:pt x="248246" y="612067"/>
                  <a:pt x="237970" y="663619"/>
                  <a:pt x="179339" y="721741"/>
                </a:cubicBezTo>
                <a:cubicBezTo>
                  <a:pt x="167212" y="736289"/>
                  <a:pt x="147529" y="748038"/>
                  <a:pt x="134504" y="763352"/>
                </a:cubicBezTo>
                <a:cubicBezTo>
                  <a:pt x="76275" y="824853"/>
                  <a:pt x="116966" y="807705"/>
                  <a:pt x="62769" y="825767"/>
                </a:cubicBezTo>
                <a:cubicBezTo>
                  <a:pt x="58507" y="845951"/>
                  <a:pt x="-12890" y="907271"/>
                  <a:pt x="125537" y="856974"/>
                </a:cubicBezTo>
                <a:cubicBezTo>
                  <a:pt x="166001" y="842143"/>
                  <a:pt x="204777" y="822109"/>
                  <a:pt x="233140" y="784156"/>
                </a:cubicBezTo>
                <a:cubicBezTo>
                  <a:pt x="282773" y="742850"/>
                  <a:pt x="316885" y="665524"/>
                  <a:pt x="376611" y="617715"/>
                </a:cubicBezTo>
                <a:cubicBezTo>
                  <a:pt x="767587" y="271329"/>
                  <a:pt x="597241" y="449637"/>
                  <a:pt x="780124" y="316041"/>
                </a:cubicBezTo>
                <a:cubicBezTo>
                  <a:pt x="827873" y="286296"/>
                  <a:pt x="773855" y="296940"/>
                  <a:pt x="833925" y="284834"/>
                </a:cubicBezTo>
                <a:cubicBezTo>
                  <a:pt x="844176" y="277756"/>
                  <a:pt x="852077" y="270213"/>
                  <a:pt x="860826" y="264028"/>
                </a:cubicBezTo>
                <a:cubicBezTo>
                  <a:pt x="866611" y="260094"/>
                  <a:pt x="886619" y="238336"/>
                  <a:pt x="878760" y="243223"/>
                </a:cubicBezTo>
                <a:cubicBezTo>
                  <a:pt x="866311" y="246059"/>
                  <a:pt x="844365" y="257245"/>
                  <a:pt x="833925" y="274431"/>
                </a:cubicBezTo>
                <a:cubicBezTo>
                  <a:pt x="733164" y="385138"/>
                  <a:pt x="641087" y="458710"/>
                  <a:pt x="555950" y="586508"/>
                </a:cubicBezTo>
                <a:cubicBezTo>
                  <a:pt x="523738" y="652522"/>
                  <a:pt x="433774" y="694752"/>
                  <a:pt x="403512" y="763352"/>
                </a:cubicBezTo>
                <a:cubicBezTo>
                  <a:pt x="390034" y="776737"/>
                  <a:pt x="371593" y="804781"/>
                  <a:pt x="358677" y="815365"/>
                </a:cubicBezTo>
                <a:cubicBezTo>
                  <a:pt x="346214" y="828303"/>
                  <a:pt x="334747" y="838680"/>
                  <a:pt x="322810" y="846572"/>
                </a:cubicBezTo>
                <a:cubicBezTo>
                  <a:pt x="250996" y="910984"/>
                  <a:pt x="308069" y="896051"/>
                  <a:pt x="251074" y="919390"/>
                </a:cubicBezTo>
                <a:cubicBezTo>
                  <a:pt x="199542" y="960299"/>
                  <a:pt x="158644" y="980578"/>
                  <a:pt x="322810" y="929792"/>
                </a:cubicBezTo>
                <a:cubicBezTo>
                  <a:pt x="367200" y="913199"/>
                  <a:pt x="413361" y="885165"/>
                  <a:pt x="448347" y="867377"/>
                </a:cubicBezTo>
                <a:cubicBezTo>
                  <a:pt x="487027" y="858314"/>
                  <a:pt x="513168" y="848372"/>
                  <a:pt x="546983" y="846572"/>
                </a:cubicBezTo>
                <a:cubicBezTo>
                  <a:pt x="600076" y="788204"/>
                  <a:pt x="628610" y="751986"/>
                  <a:pt x="681487" y="732144"/>
                </a:cubicBezTo>
                <a:cubicBezTo>
                  <a:pt x="711115" y="717688"/>
                  <a:pt x="757090" y="710499"/>
                  <a:pt x="798057" y="690533"/>
                </a:cubicBezTo>
                <a:cubicBezTo>
                  <a:pt x="815098" y="676178"/>
                  <a:pt x="831141" y="663905"/>
                  <a:pt x="851859" y="648923"/>
                </a:cubicBezTo>
                <a:cubicBezTo>
                  <a:pt x="879627" y="630681"/>
                  <a:pt x="884810" y="628127"/>
                  <a:pt x="914627" y="617715"/>
                </a:cubicBezTo>
                <a:cubicBezTo>
                  <a:pt x="967418" y="575327"/>
                  <a:pt x="926361" y="617565"/>
                  <a:pt x="968429" y="544898"/>
                </a:cubicBezTo>
                <a:cubicBezTo>
                  <a:pt x="971601" y="538132"/>
                  <a:pt x="990598" y="515872"/>
                  <a:pt x="986363" y="524093"/>
                </a:cubicBezTo>
                <a:cubicBezTo>
                  <a:pt x="943425" y="615703"/>
                  <a:pt x="853855" y="693564"/>
                  <a:pt x="798057" y="752949"/>
                </a:cubicBezTo>
                <a:cubicBezTo>
                  <a:pt x="652189" y="895851"/>
                  <a:pt x="768545" y="777412"/>
                  <a:pt x="654586" y="898585"/>
                </a:cubicBezTo>
                <a:cubicBezTo>
                  <a:pt x="634665" y="912306"/>
                  <a:pt x="614809" y="930081"/>
                  <a:pt x="600785" y="950598"/>
                </a:cubicBezTo>
                <a:cubicBezTo>
                  <a:pt x="575101" y="971809"/>
                  <a:pt x="545919" y="980545"/>
                  <a:pt x="529049" y="1002611"/>
                </a:cubicBezTo>
                <a:cubicBezTo>
                  <a:pt x="521641" y="1011322"/>
                  <a:pt x="489497" y="1041830"/>
                  <a:pt x="502148" y="1033818"/>
                </a:cubicBezTo>
                <a:cubicBezTo>
                  <a:pt x="538812" y="1012231"/>
                  <a:pt x="577412" y="989881"/>
                  <a:pt x="618718" y="961000"/>
                </a:cubicBezTo>
                <a:cubicBezTo>
                  <a:pt x="870185" y="745049"/>
                  <a:pt x="636848" y="928328"/>
                  <a:pt x="833925" y="721741"/>
                </a:cubicBezTo>
                <a:cubicBezTo>
                  <a:pt x="854621" y="685974"/>
                  <a:pt x="891643" y="672846"/>
                  <a:pt x="923594" y="648923"/>
                </a:cubicBezTo>
                <a:cubicBezTo>
                  <a:pt x="970002" y="617033"/>
                  <a:pt x="1073663" y="583822"/>
                  <a:pt x="1129834" y="555300"/>
                </a:cubicBezTo>
                <a:cubicBezTo>
                  <a:pt x="1141095" y="547696"/>
                  <a:pt x="1154297" y="543767"/>
                  <a:pt x="1165702" y="534495"/>
                </a:cubicBezTo>
                <a:cubicBezTo>
                  <a:pt x="1178039" y="513318"/>
                  <a:pt x="1196389" y="484746"/>
                  <a:pt x="1210536" y="461677"/>
                </a:cubicBezTo>
                <a:cubicBezTo>
                  <a:pt x="1216070" y="454511"/>
                  <a:pt x="1222028" y="447943"/>
                  <a:pt x="1228470" y="440872"/>
                </a:cubicBezTo>
                <a:cubicBezTo>
                  <a:pt x="1238097" y="435773"/>
                  <a:pt x="1246812" y="435621"/>
                  <a:pt x="1255371" y="430469"/>
                </a:cubicBezTo>
                <a:cubicBezTo>
                  <a:pt x="1262940" y="422500"/>
                  <a:pt x="1274740" y="400792"/>
                  <a:pt x="1282272" y="409664"/>
                </a:cubicBezTo>
                <a:cubicBezTo>
                  <a:pt x="1286548" y="422110"/>
                  <a:pt x="1280534" y="443435"/>
                  <a:pt x="1273305" y="461677"/>
                </a:cubicBezTo>
                <a:cubicBezTo>
                  <a:pt x="1265853" y="499639"/>
                  <a:pt x="1242888" y="518939"/>
                  <a:pt x="1228470" y="544898"/>
                </a:cubicBezTo>
                <a:cubicBezTo>
                  <a:pt x="1184583" y="617080"/>
                  <a:pt x="1172513" y="753888"/>
                  <a:pt x="1138801" y="846572"/>
                </a:cubicBezTo>
                <a:cubicBezTo>
                  <a:pt x="1122217" y="881648"/>
                  <a:pt x="1057826" y="1049031"/>
                  <a:pt x="1022230" y="1065026"/>
                </a:cubicBezTo>
                <a:cubicBezTo>
                  <a:pt x="982347" y="1093036"/>
                  <a:pt x="968591" y="1100027"/>
                  <a:pt x="932562" y="1137844"/>
                </a:cubicBezTo>
                <a:cubicBezTo>
                  <a:pt x="911846" y="1163735"/>
                  <a:pt x="870140" y="1187840"/>
                  <a:pt x="851859" y="1231467"/>
                </a:cubicBezTo>
                <a:cubicBezTo>
                  <a:pt x="750951" y="1413953"/>
                  <a:pt x="885345" y="1249354"/>
                  <a:pt x="798057" y="1335492"/>
                </a:cubicBezTo>
                <a:cubicBezTo>
                  <a:pt x="792711" y="1349480"/>
                  <a:pt x="784777" y="1364029"/>
                  <a:pt x="780124" y="1377103"/>
                </a:cubicBezTo>
                <a:cubicBezTo>
                  <a:pt x="776147" y="1385051"/>
                  <a:pt x="768996" y="1389688"/>
                  <a:pt x="762189" y="1397907"/>
                </a:cubicBezTo>
                <a:cubicBezTo>
                  <a:pt x="755909" y="1407023"/>
                  <a:pt x="748378" y="1420770"/>
                  <a:pt x="744256" y="1429116"/>
                </a:cubicBezTo>
                <a:cubicBezTo>
                  <a:pt x="744665" y="1411021"/>
                  <a:pt x="749268" y="1394800"/>
                  <a:pt x="753223" y="1377103"/>
                </a:cubicBezTo>
                <a:cubicBezTo>
                  <a:pt x="765671" y="1332071"/>
                  <a:pt x="815762" y="1276028"/>
                  <a:pt x="842892" y="1252272"/>
                </a:cubicBezTo>
                <a:cubicBezTo>
                  <a:pt x="865348" y="1235909"/>
                  <a:pt x="894650" y="1226165"/>
                  <a:pt x="914627" y="1210661"/>
                </a:cubicBezTo>
                <a:cubicBezTo>
                  <a:pt x="932739" y="1199474"/>
                  <a:pt x="981722" y="1142734"/>
                  <a:pt x="1004297" y="1127441"/>
                </a:cubicBezTo>
                <a:cubicBezTo>
                  <a:pt x="1016999" y="1118835"/>
                  <a:pt x="1033290" y="1112029"/>
                  <a:pt x="1049132" y="1106636"/>
                </a:cubicBezTo>
                <a:cubicBezTo>
                  <a:pt x="1054539" y="1096928"/>
                  <a:pt x="1060003" y="1085495"/>
                  <a:pt x="1067065" y="1075428"/>
                </a:cubicBezTo>
                <a:cubicBezTo>
                  <a:pt x="1074900" y="1065945"/>
                  <a:pt x="1084265" y="1060215"/>
                  <a:pt x="1093966" y="1054623"/>
                </a:cubicBezTo>
                <a:cubicBezTo>
                  <a:pt x="1100111" y="1047899"/>
                  <a:pt x="1106528" y="1041393"/>
                  <a:pt x="1111900" y="1033818"/>
                </a:cubicBezTo>
                <a:cubicBezTo>
                  <a:pt x="1114390" y="1021464"/>
                  <a:pt x="1114697" y="1014812"/>
                  <a:pt x="1120867" y="1002611"/>
                </a:cubicBezTo>
                <a:cubicBezTo>
                  <a:pt x="1127654" y="988611"/>
                  <a:pt x="1153561" y="965403"/>
                  <a:pt x="1165702" y="961000"/>
                </a:cubicBezTo>
                <a:cubicBezTo>
                  <a:pt x="1168297" y="959389"/>
                  <a:pt x="1171775" y="960723"/>
                  <a:pt x="1174668" y="961000"/>
                </a:cubicBezTo>
              </a:path>
              <a:path w="1285338" h="1429116" stroke="0" extrusionOk="0">
                <a:moveTo>
                  <a:pt x="0" y="430469"/>
                </a:moveTo>
                <a:cubicBezTo>
                  <a:pt x="29067" y="417015"/>
                  <a:pt x="65750" y="397931"/>
                  <a:pt x="89669" y="388859"/>
                </a:cubicBezTo>
                <a:cubicBezTo>
                  <a:pt x="114628" y="380213"/>
                  <a:pt x="151028" y="371695"/>
                  <a:pt x="188305" y="357652"/>
                </a:cubicBezTo>
                <a:cubicBezTo>
                  <a:pt x="231353" y="343763"/>
                  <a:pt x="296656" y="310334"/>
                  <a:pt x="322810" y="284834"/>
                </a:cubicBezTo>
                <a:cubicBezTo>
                  <a:pt x="420049" y="131046"/>
                  <a:pt x="304799" y="352245"/>
                  <a:pt x="502148" y="128795"/>
                </a:cubicBezTo>
                <a:cubicBezTo>
                  <a:pt x="519928" y="106842"/>
                  <a:pt x="552702" y="85944"/>
                  <a:pt x="573884" y="66380"/>
                </a:cubicBezTo>
                <a:cubicBezTo>
                  <a:pt x="584617" y="57403"/>
                  <a:pt x="598202" y="57026"/>
                  <a:pt x="609751" y="45575"/>
                </a:cubicBezTo>
                <a:cubicBezTo>
                  <a:pt x="624260" y="29800"/>
                  <a:pt x="681576" y="-17453"/>
                  <a:pt x="663553" y="3964"/>
                </a:cubicBezTo>
                <a:cubicBezTo>
                  <a:pt x="522035" y="176431"/>
                  <a:pt x="551695" y="135119"/>
                  <a:pt x="421446" y="316041"/>
                </a:cubicBezTo>
                <a:cubicBezTo>
                  <a:pt x="392827" y="374274"/>
                  <a:pt x="318398" y="448097"/>
                  <a:pt x="286942" y="524093"/>
                </a:cubicBezTo>
                <a:cubicBezTo>
                  <a:pt x="243108" y="590001"/>
                  <a:pt x="229095" y="655663"/>
                  <a:pt x="179339" y="721741"/>
                </a:cubicBezTo>
                <a:cubicBezTo>
                  <a:pt x="166255" y="736490"/>
                  <a:pt x="147639" y="752387"/>
                  <a:pt x="134504" y="763352"/>
                </a:cubicBezTo>
                <a:cubicBezTo>
                  <a:pt x="78377" y="828189"/>
                  <a:pt x="113080" y="806696"/>
                  <a:pt x="62769" y="825767"/>
                </a:cubicBezTo>
                <a:cubicBezTo>
                  <a:pt x="42931" y="847001"/>
                  <a:pt x="5927" y="896189"/>
                  <a:pt x="125537" y="856974"/>
                </a:cubicBezTo>
                <a:cubicBezTo>
                  <a:pt x="170447" y="845387"/>
                  <a:pt x="210294" y="818873"/>
                  <a:pt x="233140" y="784156"/>
                </a:cubicBezTo>
                <a:cubicBezTo>
                  <a:pt x="289483" y="744741"/>
                  <a:pt x="342022" y="665963"/>
                  <a:pt x="376611" y="617715"/>
                </a:cubicBezTo>
                <a:cubicBezTo>
                  <a:pt x="818824" y="216394"/>
                  <a:pt x="610208" y="385374"/>
                  <a:pt x="780124" y="316041"/>
                </a:cubicBezTo>
                <a:cubicBezTo>
                  <a:pt x="838249" y="294265"/>
                  <a:pt x="783142" y="316586"/>
                  <a:pt x="833925" y="284834"/>
                </a:cubicBezTo>
                <a:cubicBezTo>
                  <a:pt x="843231" y="281188"/>
                  <a:pt x="854885" y="272655"/>
                  <a:pt x="860826" y="264028"/>
                </a:cubicBezTo>
                <a:cubicBezTo>
                  <a:pt x="865618" y="259223"/>
                  <a:pt x="886754" y="238531"/>
                  <a:pt x="878760" y="243223"/>
                </a:cubicBezTo>
                <a:cubicBezTo>
                  <a:pt x="863875" y="250361"/>
                  <a:pt x="846941" y="257431"/>
                  <a:pt x="833925" y="274431"/>
                </a:cubicBezTo>
                <a:cubicBezTo>
                  <a:pt x="736219" y="378122"/>
                  <a:pt x="644157" y="501910"/>
                  <a:pt x="555950" y="586508"/>
                </a:cubicBezTo>
                <a:cubicBezTo>
                  <a:pt x="503730" y="659052"/>
                  <a:pt x="462668" y="708859"/>
                  <a:pt x="403512" y="763352"/>
                </a:cubicBezTo>
                <a:cubicBezTo>
                  <a:pt x="386347" y="775790"/>
                  <a:pt x="374266" y="800636"/>
                  <a:pt x="358677" y="815365"/>
                </a:cubicBezTo>
                <a:cubicBezTo>
                  <a:pt x="345721" y="826192"/>
                  <a:pt x="333857" y="835450"/>
                  <a:pt x="322810" y="846572"/>
                </a:cubicBezTo>
                <a:cubicBezTo>
                  <a:pt x="257226" y="910309"/>
                  <a:pt x="305434" y="889256"/>
                  <a:pt x="251074" y="919390"/>
                </a:cubicBezTo>
                <a:cubicBezTo>
                  <a:pt x="225442" y="955712"/>
                  <a:pt x="156735" y="973894"/>
                  <a:pt x="322810" y="929792"/>
                </a:cubicBezTo>
                <a:cubicBezTo>
                  <a:pt x="371624" y="919480"/>
                  <a:pt x="408156" y="880132"/>
                  <a:pt x="448347" y="867377"/>
                </a:cubicBezTo>
                <a:cubicBezTo>
                  <a:pt x="471248" y="851719"/>
                  <a:pt x="515005" y="844584"/>
                  <a:pt x="546983" y="846572"/>
                </a:cubicBezTo>
                <a:cubicBezTo>
                  <a:pt x="603883" y="805520"/>
                  <a:pt x="626128" y="761863"/>
                  <a:pt x="681487" y="732144"/>
                </a:cubicBezTo>
                <a:cubicBezTo>
                  <a:pt x="719171" y="719753"/>
                  <a:pt x="751096" y="710171"/>
                  <a:pt x="798057" y="690533"/>
                </a:cubicBezTo>
                <a:cubicBezTo>
                  <a:pt x="810840" y="673065"/>
                  <a:pt x="836151" y="661393"/>
                  <a:pt x="851859" y="648923"/>
                </a:cubicBezTo>
                <a:cubicBezTo>
                  <a:pt x="879765" y="629209"/>
                  <a:pt x="886280" y="630136"/>
                  <a:pt x="914627" y="617715"/>
                </a:cubicBezTo>
                <a:cubicBezTo>
                  <a:pt x="963725" y="569473"/>
                  <a:pt x="945819" y="608167"/>
                  <a:pt x="968429" y="544898"/>
                </a:cubicBezTo>
                <a:cubicBezTo>
                  <a:pt x="973573" y="534979"/>
                  <a:pt x="989005" y="514720"/>
                  <a:pt x="986363" y="524093"/>
                </a:cubicBezTo>
                <a:cubicBezTo>
                  <a:pt x="944066" y="618918"/>
                  <a:pt x="838862" y="704346"/>
                  <a:pt x="798057" y="752949"/>
                </a:cubicBezTo>
                <a:cubicBezTo>
                  <a:pt x="668138" y="906614"/>
                  <a:pt x="767909" y="772491"/>
                  <a:pt x="654586" y="898585"/>
                </a:cubicBezTo>
                <a:cubicBezTo>
                  <a:pt x="633830" y="913174"/>
                  <a:pt x="614043" y="938872"/>
                  <a:pt x="600785" y="950598"/>
                </a:cubicBezTo>
                <a:cubicBezTo>
                  <a:pt x="582550" y="964144"/>
                  <a:pt x="559485" y="980488"/>
                  <a:pt x="529049" y="1002611"/>
                </a:cubicBezTo>
                <a:cubicBezTo>
                  <a:pt x="519185" y="1014936"/>
                  <a:pt x="491788" y="1039767"/>
                  <a:pt x="502148" y="1033818"/>
                </a:cubicBezTo>
                <a:cubicBezTo>
                  <a:pt x="543575" y="1013106"/>
                  <a:pt x="579642" y="990366"/>
                  <a:pt x="618718" y="961000"/>
                </a:cubicBezTo>
                <a:cubicBezTo>
                  <a:pt x="804909" y="761014"/>
                  <a:pt x="677215" y="935147"/>
                  <a:pt x="833925" y="721741"/>
                </a:cubicBezTo>
                <a:cubicBezTo>
                  <a:pt x="868498" y="687611"/>
                  <a:pt x="882614" y="662429"/>
                  <a:pt x="923594" y="648923"/>
                </a:cubicBezTo>
                <a:cubicBezTo>
                  <a:pt x="975832" y="615997"/>
                  <a:pt x="1083379" y="586199"/>
                  <a:pt x="1129834" y="555300"/>
                </a:cubicBezTo>
                <a:cubicBezTo>
                  <a:pt x="1143298" y="549807"/>
                  <a:pt x="1156597" y="542936"/>
                  <a:pt x="1165702" y="534495"/>
                </a:cubicBezTo>
                <a:cubicBezTo>
                  <a:pt x="1176905" y="510574"/>
                  <a:pt x="1196409" y="485881"/>
                  <a:pt x="1210536" y="461677"/>
                </a:cubicBezTo>
                <a:cubicBezTo>
                  <a:pt x="1218002" y="454303"/>
                  <a:pt x="1220425" y="445741"/>
                  <a:pt x="1228470" y="440872"/>
                </a:cubicBezTo>
                <a:cubicBezTo>
                  <a:pt x="1238498" y="436231"/>
                  <a:pt x="1245276" y="433595"/>
                  <a:pt x="1255371" y="430469"/>
                </a:cubicBezTo>
                <a:cubicBezTo>
                  <a:pt x="1265108" y="420082"/>
                  <a:pt x="1274278" y="401830"/>
                  <a:pt x="1282272" y="409664"/>
                </a:cubicBezTo>
                <a:cubicBezTo>
                  <a:pt x="1287528" y="425879"/>
                  <a:pt x="1280141" y="450257"/>
                  <a:pt x="1273305" y="461677"/>
                </a:cubicBezTo>
                <a:cubicBezTo>
                  <a:pt x="1266422" y="494884"/>
                  <a:pt x="1236660" y="513637"/>
                  <a:pt x="1228470" y="544898"/>
                </a:cubicBezTo>
                <a:cubicBezTo>
                  <a:pt x="1166567" y="652875"/>
                  <a:pt x="1190540" y="734713"/>
                  <a:pt x="1138801" y="846572"/>
                </a:cubicBezTo>
                <a:cubicBezTo>
                  <a:pt x="1120489" y="878852"/>
                  <a:pt x="1050206" y="1051016"/>
                  <a:pt x="1022230" y="1065026"/>
                </a:cubicBezTo>
                <a:cubicBezTo>
                  <a:pt x="980289" y="1091645"/>
                  <a:pt x="970925" y="1099359"/>
                  <a:pt x="932562" y="1137844"/>
                </a:cubicBezTo>
                <a:cubicBezTo>
                  <a:pt x="900077" y="1158540"/>
                  <a:pt x="879977" y="1196183"/>
                  <a:pt x="851859" y="1231467"/>
                </a:cubicBezTo>
                <a:cubicBezTo>
                  <a:pt x="774934" y="1406766"/>
                  <a:pt x="865796" y="1201785"/>
                  <a:pt x="798057" y="1335492"/>
                </a:cubicBezTo>
                <a:cubicBezTo>
                  <a:pt x="788814" y="1348740"/>
                  <a:pt x="783528" y="1362919"/>
                  <a:pt x="780124" y="1377103"/>
                </a:cubicBezTo>
                <a:cubicBezTo>
                  <a:pt x="775608" y="1387116"/>
                  <a:pt x="767193" y="1391860"/>
                  <a:pt x="762189" y="1397907"/>
                </a:cubicBezTo>
                <a:cubicBezTo>
                  <a:pt x="758083" y="1406884"/>
                  <a:pt x="749128" y="1419024"/>
                  <a:pt x="744256" y="1429116"/>
                </a:cubicBezTo>
                <a:cubicBezTo>
                  <a:pt x="743220" y="1410541"/>
                  <a:pt x="750308" y="1395986"/>
                  <a:pt x="753223" y="1377103"/>
                </a:cubicBezTo>
                <a:cubicBezTo>
                  <a:pt x="772348" y="1347426"/>
                  <a:pt x="812813" y="1275828"/>
                  <a:pt x="842892" y="1252272"/>
                </a:cubicBezTo>
                <a:cubicBezTo>
                  <a:pt x="865143" y="1235059"/>
                  <a:pt x="887912" y="1233861"/>
                  <a:pt x="914627" y="1210661"/>
                </a:cubicBezTo>
                <a:cubicBezTo>
                  <a:pt x="934262" y="1198405"/>
                  <a:pt x="976969" y="1141969"/>
                  <a:pt x="1004297" y="1127441"/>
                </a:cubicBezTo>
                <a:cubicBezTo>
                  <a:pt x="1017272" y="1119721"/>
                  <a:pt x="1034067" y="1114053"/>
                  <a:pt x="1049132" y="1106636"/>
                </a:cubicBezTo>
                <a:cubicBezTo>
                  <a:pt x="1056025" y="1099421"/>
                  <a:pt x="1058885" y="1085267"/>
                  <a:pt x="1067065" y="1075428"/>
                </a:cubicBezTo>
                <a:cubicBezTo>
                  <a:pt x="1077078" y="1066054"/>
                  <a:pt x="1085798" y="1062380"/>
                  <a:pt x="1093966" y="1054623"/>
                </a:cubicBezTo>
                <a:cubicBezTo>
                  <a:pt x="1098843" y="1048391"/>
                  <a:pt x="1104842" y="1040064"/>
                  <a:pt x="1111900" y="1033818"/>
                </a:cubicBezTo>
                <a:cubicBezTo>
                  <a:pt x="1115304" y="1023564"/>
                  <a:pt x="1116141" y="1012354"/>
                  <a:pt x="1120867" y="1002611"/>
                </a:cubicBezTo>
                <a:cubicBezTo>
                  <a:pt x="1129540" y="989298"/>
                  <a:pt x="1156352" y="965368"/>
                  <a:pt x="1165702" y="961000"/>
                </a:cubicBezTo>
                <a:cubicBezTo>
                  <a:pt x="1168269" y="959930"/>
                  <a:pt x="1171643" y="961585"/>
                  <a:pt x="1174668" y="961000"/>
                </a:cubicBezTo>
              </a:path>
            </a:pathLst>
          </a:custGeom>
          <a:solidFill>
            <a:schemeClr val="accent2"/>
          </a:solidFill>
          <a:ln w="3429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008834614">
                  <a:custGeom>
                    <a:avLst/>
                    <a:gdLst>
                      <a:gd name="connsiteX0" fmla="*/ 0 w 1899592"/>
                      <a:gd name="connsiteY0" fmla="*/ 548390 h 1820599"/>
                      <a:gd name="connsiteX1" fmla="*/ 132522 w 1899592"/>
                      <a:gd name="connsiteY1" fmla="*/ 495381 h 1820599"/>
                      <a:gd name="connsiteX2" fmla="*/ 278296 w 1899592"/>
                      <a:gd name="connsiteY2" fmla="*/ 455625 h 1820599"/>
                      <a:gd name="connsiteX3" fmla="*/ 477079 w 1899592"/>
                      <a:gd name="connsiteY3" fmla="*/ 362860 h 1820599"/>
                      <a:gd name="connsiteX4" fmla="*/ 742122 w 1899592"/>
                      <a:gd name="connsiteY4" fmla="*/ 164077 h 1820599"/>
                      <a:gd name="connsiteX5" fmla="*/ 848140 w 1899592"/>
                      <a:gd name="connsiteY5" fmla="*/ 84564 h 1820599"/>
                      <a:gd name="connsiteX6" fmla="*/ 901148 w 1899592"/>
                      <a:gd name="connsiteY6" fmla="*/ 58060 h 1820599"/>
                      <a:gd name="connsiteX7" fmla="*/ 980661 w 1899592"/>
                      <a:gd name="connsiteY7" fmla="*/ 5051 h 1820599"/>
                      <a:gd name="connsiteX8" fmla="*/ 622853 w 1899592"/>
                      <a:gd name="connsiteY8" fmla="*/ 402616 h 1820599"/>
                      <a:gd name="connsiteX9" fmla="*/ 424070 w 1899592"/>
                      <a:gd name="connsiteY9" fmla="*/ 667660 h 1820599"/>
                      <a:gd name="connsiteX10" fmla="*/ 265044 w 1899592"/>
                      <a:gd name="connsiteY10" fmla="*/ 919451 h 1820599"/>
                      <a:gd name="connsiteX11" fmla="*/ 198783 w 1899592"/>
                      <a:gd name="connsiteY11" fmla="*/ 972460 h 1820599"/>
                      <a:gd name="connsiteX12" fmla="*/ 92766 w 1899592"/>
                      <a:gd name="connsiteY12" fmla="*/ 1051973 h 1820599"/>
                      <a:gd name="connsiteX13" fmla="*/ 185531 w 1899592"/>
                      <a:gd name="connsiteY13" fmla="*/ 1091729 h 1820599"/>
                      <a:gd name="connsiteX14" fmla="*/ 344557 w 1899592"/>
                      <a:gd name="connsiteY14" fmla="*/ 998964 h 1820599"/>
                      <a:gd name="connsiteX15" fmla="*/ 556592 w 1899592"/>
                      <a:gd name="connsiteY15" fmla="*/ 786929 h 1820599"/>
                      <a:gd name="connsiteX16" fmla="*/ 1152940 w 1899592"/>
                      <a:gd name="connsiteY16" fmla="*/ 402616 h 1820599"/>
                      <a:gd name="connsiteX17" fmla="*/ 1232453 w 1899592"/>
                      <a:gd name="connsiteY17" fmla="*/ 362860 h 1820599"/>
                      <a:gd name="connsiteX18" fmla="*/ 1272209 w 1899592"/>
                      <a:gd name="connsiteY18" fmla="*/ 336355 h 1820599"/>
                      <a:gd name="connsiteX19" fmla="*/ 1298714 w 1899592"/>
                      <a:gd name="connsiteY19" fmla="*/ 309851 h 1820599"/>
                      <a:gd name="connsiteX20" fmla="*/ 1232453 w 1899592"/>
                      <a:gd name="connsiteY20" fmla="*/ 349608 h 1820599"/>
                      <a:gd name="connsiteX21" fmla="*/ 821635 w 1899592"/>
                      <a:gd name="connsiteY21" fmla="*/ 747173 h 1820599"/>
                      <a:gd name="connsiteX22" fmla="*/ 596348 w 1899592"/>
                      <a:gd name="connsiteY22" fmla="*/ 972460 h 1820599"/>
                      <a:gd name="connsiteX23" fmla="*/ 530087 w 1899592"/>
                      <a:gd name="connsiteY23" fmla="*/ 1038721 h 1820599"/>
                      <a:gd name="connsiteX24" fmla="*/ 477079 w 1899592"/>
                      <a:gd name="connsiteY24" fmla="*/ 1078477 h 1820599"/>
                      <a:gd name="connsiteX25" fmla="*/ 371061 w 1899592"/>
                      <a:gd name="connsiteY25" fmla="*/ 1171242 h 1820599"/>
                      <a:gd name="connsiteX26" fmla="*/ 477079 w 1899592"/>
                      <a:gd name="connsiteY26" fmla="*/ 1184494 h 1820599"/>
                      <a:gd name="connsiteX27" fmla="*/ 662609 w 1899592"/>
                      <a:gd name="connsiteY27" fmla="*/ 1104981 h 1820599"/>
                      <a:gd name="connsiteX28" fmla="*/ 808383 w 1899592"/>
                      <a:gd name="connsiteY28" fmla="*/ 1078477 h 1820599"/>
                      <a:gd name="connsiteX29" fmla="*/ 1007166 w 1899592"/>
                      <a:gd name="connsiteY29" fmla="*/ 932703 h 1820599"/>
                      <a:gd name="connsiteX30" fmla="*/ 1179444 w 1899592"/>
                      <a:gd name="connsiteY30" fmla="*/ 879694 h 1820599"/>
                      <a:gd name="connsiteX31" fmla="*/ 1258957 w 1899592"/>
                      <a:gd name="connsiteY31" fmla="*/ 826686 h 1820599"/>
                      <a:gd name="connsiteX32" fmla="*/ 1351722 w 1899592"/>
                      <a:gd name="connsiteY32" fmla="*/ 786929 h 1820599"/>
                      <a:gd name="connsiteX33" fmla="*/ 1431235 w 1899592"/>
                      <a:gd name="connsiteY33" fmla="*/ 694164 h 1820599"/>
                      <a:gd name="connsiteX34" fmla="*/ 1457740 w 1899592"/>
                      <a:gd name="connsiteY34" fmla="*/ 667660 h 1820599"/>
                      <a:gd name="connsiteX35" fmla="*/ 1179444 w 1899592"/>
                      <a:gd name="connsiteY35" fmla="*/ 959208 h 1820599"/>
                      <a:gd name="connsiteX36" fmla="*/ 967409 w 1899592"/>
                      <a:gd name="connsiteY36" fmla="*/ 1144738 h 1820599"/>
                      <a:gd name="connsiteX37" fmla="*/ 887896 w 1899592"/>
                      <a:gd name="connsiteY37" fmla="*/ 1210999 h 1820599"/>
                      <a:gd name="connsiteX38" fmla="*/ 781879 w 1899592"/>
                      <a:gd name="connsiteY38" fmla="*/ 1277260 h 1820599"/>
                      <a:gd name="connsiteX39" fmla="*/ 742122 w 1899592"/>
                      <a:gd name="connsiteY39" fmla="*/ 1317016 h 1820599"/>
                      <a:gd name="connsiteX40" fmla="*/ 914400 w 1899592"/>
                      <a:gd name="connsiteY40" fmla="*/ 1224251 h 1820599"/>
                      <a:gd name="connsiteX41" fmla="*/ 1232453 w 1899592"/>
                      <a:gd name="connsiteY41" fmla="*/ 919451 h 1820599"/>
                      <a:gd name="connsiteX42" fmla="*/ 1364974 w 1899592"/>
                      <a:gd name="connsiteY42" fmla="*/ 826686 h 1820599"/>
                      <a:gd name="connsiteX43" fmla="*/ 1669774 w 1899592"/>
                      <a:gd name="connsiteY43" fmla="*/ 707416 h 1820599"/>
                      <a:gd name="connsiteX44" fmla="*/ 1722783 w 1899592"/>
                      <a:gd name="connsiteY44" fmla="*/ 680912 h 1820599"/>
                      <a:gd name="connsiteX45" fmla="*/ 1789044 w 1899592"/>
                      <a:gd name="connsiteY45" fmla="*/ 588147 h 1820599"/>
                      <a:gd name="connsiteX46" fmla="*/ 1815548 w 1899592"/>
                      <a:gd name="connsiteY46" fmla="*/ 561642 h 1820599"/>
                      <a:gd name="connsiteX47" fmla="*/ 1855305 w 1899592"/>
                      <a:gd name="connsiteY47" fmla="*/ 548390 h 1820599"/>
                      <a:gd name="connsiteX48" fmla="*/ 1895061 w 1899592"/>
                      <a:gd name="connsiteY48" fmla="*/ 521886 h 1820599"/>
                      <a:gd name="connsiteX49" fmla="*/ 1881809 w 1899592"/>
                      <a:gd name="connsiteY49" fmla="*/ 588147 h 1820599"/>
                      <a:gd name="connsiteX50" fmla="*/ 1815548 w 1899592"/>
                      <a:gd name="connsiteY50" fmla="*/ 694164 h 1820599"/>
                      <a:gd name="connsiteX51" fmla="*/ 1683027 w 1899592"/>
                      <a:gd name="connsiteY51" fmla="*/ 1078477 h 1820599"/>
                      <a:gd name="connsiteX52" fmla="*/ 1510748 w 1899592"/>
                      <a:gd name="connsiteY52" fmla="*/ 1356773 h 1820599"/>
                      <a:gd name="connsiteX53" fmla="*/ 1378227 w 1899592"/>
                      <a:gd name="connsiteY53" fmla="*/ 1449538 h 1820599"/>
                      <a:gd name="connsiteX54" fmla="*/ 1258957 w 1899592"/>
                      <a:gd name="connsiteY54" fmla="*/ 1568808 h 1820599"/>
                      <a:gd name="connsiteX55" fmla="*/ 1179444 w 1899592"/>
                      <a:gd name="connsiteY55" fmla="*/ 1701329 h 1820599"/>
                      <a:gd name="connsiteX56" fmla="*/ 1152940 w 1899592"/>
                      <a:gd name="connsiteY56" fmla="*/ 1754338 h 1820599"/>
                      <a:gd name="connsiteX57" fmla="*/ 1126435 w 1899592"/>
                      <a:gd name="connsiteY57" fmla="*/ 1780842 h 1820599"/>
                      <a:gd name="connsiteX58" fmla="*/ 1099931 w 1899592"/>
                      <a:gd name="connsiteY58" fmla="*/ 1820599 h 1820599"/>
                      <a:gd name="connsiteX59" fmla="*/ 1113183 w 1899592"/>
                      <a:gd name="connsiteY59" fmla="*/ 1754338 h 1820599"/>
                      <a:gd name="connsiteX60" fmla="*/ 1245705 w 1899592"/>
                      <a:gd name="connsiteY60" fmla="*/ 1595312 h 1820599"/>
                      <a:gd name="connsiteX61" fmla="*/ 1351722 w 1899592"/>
                      <a:gd name="connsiteY61" fmla="*/ 1542303 h 1820599"/>
                      <a:gd name="connsiteX62" fmla="*/ 1484244 w 1899592"/>
                      <a:gd name="connsiteY62" fmla="*/ 1436286 h 1820599"/>
                      <a:gd name="connsiteX63" fmla="*/ 1550505 w 1899592"/>
                      <a:gd name="connsiteY63" fmla="*/ 1409781 h 1820599"/>
                      <a:gd name="connsiteX64" fmla="*/ 1577009 w 1899592"/>
                      <a:gd name="connsiteY64" fmla="*/ 1370025 h 1820599"/>
                      <a:gd name="connsiteX65" fmla="*/ 1616766 w 1899592"/>
                      <a:gd name="connsiteY65" fmla="*/ 1343521 h 1820599"/>
                      <a:gd name="connsiteX66" fmla="*/ 1643270 w 1899592"/>
                      <a:gd name="connsiteY66" fmla="*/ 1317016 h 1820599"/>
                      <a:gd name="connsiteX67" fmla="*/ 1656522 w 1899592"/>
                      <a:gd name="connsiteY67" fmla="*/ 1277260 h 1820599"/>
                      <a:gd name="connsiteX68" fmla="*/ 1722783 w 1899592"/>
                      <a:gd name="connsiteY68" fmla="*/ 1224251 h 1820599"/>
                      <a:gd name="connsiteX69" fmla="*/ 1736035 w 1899592"/>
                      <a:gd name="connsiteY69" fmla="*/ 1224251 h 1820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</a:cxnLst>
                    <a:rect l="l" t="t" r="r" b="b"/>
                    <a:pathLst>
                      <a:path w="1899592" h="1820599">
                        <a:moveTo>
                          <a:pt x="0" y="548390"/>
                        </a:moveTo>
                        <a:cubicBezTo>
                          <a:pt x="44174" y="530720"/>
                          <a:pt x="87387" y="510426"/>
                          <a:pt x="132522" y="495381"/>
                        </a:cubicBezTo>
                        <a:cubicBezTo>
                          <a:pt x="180303" y="479454"/>
                          <a:pt x="230758" y="472263"/>
                          <a:pt x="278296" y="455625"/>
                        </a:cubicBezTo>
                        <a:cubicBezTo>
                          <a:pt x="332494" y="436656"/>
                          <a:pt x="421417" y="390690"/>
                          <a:pt x="477079" y="362860"/>
                        </a:cubicBezTo>
                        <a:cubicBezTo>
                          <a:pt x="629035" y="210904"/>
                          <a:pt x="442435" y="388841"/>
                          <a:pt x="742122" y="164077"/>
                        </a:cubicBezTo>
                        <a:cubicBezTo>
                          <a:pt x="777461" y="137573"/>
                          <a:pt x="811385" y="109067"/>
                          <a:pt x="848140" y="84564"/>
                        </a:cubicBezTo>
                        <a:cubicBezTo>
                          <a:pt x="864577" y="73606"/>
                          <a:pt x="884208" y="68224"/>
                          <a:pt x="901148" y="58060"/>
                        </a:cubicBezTo>
                        <a:cubicBezTo>
                          <a:pt x="928463" y="41671"/>
                          <a:pt x="1003185" y="-17473"/>
                          <a:pt x="980661" y="5051"/>
                        </a:cubicBezTo>
                        <a:cubicBezTo>
                          <a:pt x="772740" y="212972"/>
                          <a:pt x="806547" y="166437"/>
                          <a:pt x="622853" y="402616"/>
                        </a:cubicBezTo>
                        <a:cubicBezTo>
                          <a:pt x="555053" y="489788"/>
                          <a:pt x="476952" y="570710"/>
                          <a:pt x="424070" y="667660"/>
                        </a:cubicBezTo>
                        <a:cubicBezTo>
                          <a:pt x="369523" y="767662"/>
                          <a:pt x="340960" y="836634"/>
                          <a:pt x="265044" y="919451"/>
                        </a:cubicBezTo>
                        <a:cubicBezTo>
                          <a:pt x="245931" y="940302"/>
                          <a:pt x="219807" y="953538"/>
                          <a:pt x="198783" y="972460"/>
                        </a:cubicBezTo>
                        <a:cubicBezTo>
                          <a:pt x="109209" y="1053077"/>
                          <a:pt x="168163" y="1026841"/>
                          <a:pt x="92766" y="1051973"/>
                        </a:cubicBezTo>
                        <a:cubicBezTo>
                          <a:pt x="60828" y="1083910"/>
                          <a:pt x="-19320" y="1150258"/>
                          <a:pt x="185531" y="1091729"/>
                        </a:cubicBezTo>
                        <a:cubicBezTo>
                          <a:pt x="244538" y="1074870"/>
                          <a:pt x="297136" y="1037917"/>
                          <a:pt x="344557" y="998964"/>
                        </a:cubicBezTo>
                        <a:cubicBezTo>
                          <a:pt x="421794" y="935519"/>
                          <a:pt x="477533" y="848088"/>
                          <a:pt x="556592" y="786929"/>
                        </a:cubicBezTo>
                        <a:cubicBezTo>
                          <a:pt x="1136127" y="338610"/>
                          <a:pt x="859181" y="562848"/>
                          <a:pt x="1152940" y="402616"/>
                        </a:cubicBezTo>
                        <a:cubicBezTo>
                          <a:pt x="1233678" y="358577"/>
                          <a:pt x="1151837" y="389731"/>
                          <a:pt x="1232453" y="362860"/>
                        </a:cubicBezTo>
                        <a:cubicBezTo>
                          <a:pt x="1245705" y="354025"/>
                          <a:pt x="1259772" y="346305"/>
                          <a:pt x="1272209" y="336355"/>
                        </a:cubicBezTo>
                        <a:cubicBezTo>
                          <a:pt x="1281965" y="328550"/>
                          <a:pt x="1310567" y="305900"/>
                          <a:pt x="1298714" y="309851"/>
                        </a:cubicBezTo>
                        <a:cubicBezTo>
                          <a:pt x="1274278" y="317997"/>
                          <a:pt x="1251440" y="332203"/>
                          <a:pt x="1232453" y="349608"/>
                        </a:cubicBezTo>
                        <a:cubicBezTo>
                          <a:pt x="1091978" y="478376"/>
                          <a:pt x="957997" y="614058"/>
                          <a:pt x="821635" y="747173"/>
                        </a:cubicBezTo>
                        <a:cubicBezTo>
                          <a:pt x="745640" y="821358"/>
                          <a:pt x="671444" y="897364"/>
                          <a:pt x="596348" y="972460"/>
                        </a:cubicBezTo>
                        <a:cubicBezTo>
                          <a:pt x="574261" y="994547"/>
                          <a:pt x="555076" y="1019980"/>
                          <a:pt x="530087" y="1038721"/>
                        </a:cubicBezTo>
                        <a:cubicBezTo>
                          <a:pt x="512418" y="1051973"/>
                          <a:pt x="492697" y="1062859"/>
                          <a:pt x="477079" y="1078477"/>
                        </a:cubicBezTo>
                        <a:cubicBezTo>
                          <a:pt x="379315" y="1176241"/>
                          <a:pt x="452683" y="1144035"/>
                          <a:pt x="371061" y="1171242"/>
                        </a:cubicBezTo>
                        <a:cubicBezTo>
                          <a:pt x="316509" y="1207611"/>
                          <a:pt x="236405" y="1251883"/>
                          <a:pt x="477079" y="1184494"/>
                        </a:cubicBezTo>
                        <a:cubicBezTo>
                          <a:pt x="541871" y="1166352"/>
                          <a:pt x="598526" y="1125487"/>
                          <a:pt x="662609" y="1104981"/>
                        </a:cubicBezTo>
                        <a:cubicBezTo>
                          <a:pt x="709647" y="1089929"/>
                          <a:pt x="759792" y="1087312"/>
                          <a:pt x="808383" y="1078477"/>
                        </a:cubicBezTo>
                        <a:cubicBezTo>
                          <a:pt x="877661" y="1017859"/>
                          <a:pt x="921822" y="966841"/>
                          <a:pt x="1007166" y="932703"/>
                        </a:cubicBezTo>
                        <a:cubicBezTo>
                          <a:pt x="1062952" y="910389"/>
                          <a:pt x="1122018" y="897364"/>
                          <a:pt x="1179444" y="879694"/>
                        </a:cubicBezTo>
                        <a:cubicBezTo>
                          <a:pt x="1205948" y="862025"/>
                          <a:pt x="1231642" y="843075"/>
                          <a:pt x="1258957" y="826686"/>
                        </a:cubicBezTo>
                        <a:cubicBezTo>
                          <a:pt x="1299899" y="802121"/>
                          <a:pt x="1310591" y="800639"/>
                          <a:pt x="1351722" y="786929"/>
                        </a:cubicBezTo>
                        <a:cubicBezTo>
                          <a:pt x="1447655" y="714981"/>
                          <a:pt x="1370597" y="785120"/>
                          <a:pt x="1431235" y="694164"/>
                        </a:cubicBezTo>
                        <a:cubicBezTo>
                          <a:pt x="1438166" y="683768"/>
                          <a:pt x="1463328" y="656485"/>
                          <a:pt x="1457740" y="667660"/>
                        </a:cubicBezTo>
                        <a:cubicBezTo>
                          <a:pt x="1399128" y="784886"/>
                          <a:pt x="1260875" y="881034"/>
                          <a:pt x="1179444" y="959208"/>
                        </a:cubicBezTo>
                        <a:cubicBezTo>
                          <a:pt x="976841" y="1153707"/>
                          <a:pt x="1171171" y="984640"/>
                          <a:pt x="967409" y="1144738"/>
                        </a:cubicBezTo>
                        <a:cubicBezTo>
                          <a:pt x="940280" y="1166053"/>
                          <a:pt x="915971" y="1190946"/>
                          <a:pt x="887896" y="1210999"/>
                        </a:cubicBezTo>
                        <a:cubicBezTo>
                          <a:pt x="853985" y="1235221"/>
                          <a:pt x="815582" y="1252749"/>
                          <a:pt x="781879" y="1277260"/>
                        </a:cubicBezTo>
                        <a:cubicBezTo>
                          <a:pt x="766722" y="1288283"/>
                          <a:pt x="725621" y="1325901"/>
                          <a:pt x="742122" y="1317016"/>
                        </a:cubicBezTo>
                        <a:cubicBezTo>
                          <a:pt x="799548" y="1286094"/>
                          <a:pt x="861327" y="1262160"/>
                          <a:pt x="914400" y="1224251"/>
                        </a:cubicBezTo>
                        <a:cubicBezTo>
                          <a:pt x="1267075" y="972341"/>
                          <a:pt x="980660" y="1144739"/>
                          <a:pt x="1232453" y="919451"/>
                        </a:cubicBezTo>
                        <a:cubicBezTo>
                          <a:pt x="1272637" y="883497"/>
                          <a:pt x="1317637" y="852506"/>
                          <a:pt x="1364974" y="826686"/>
                        </a:cubicBezTo>
                        <a:cubicBezTo>
                          <a:pt x="1444123" y="783513"/>
                          <a:pt x="1584921" y="741357"/>
                          <a:pt x="1669774" y="707416"/>
                        </a:cubicBezTo>
                        <a:cubicBezTo>
                          <a:pt x="1688116" y="700079"/>
                          <a:pt x="1705113" y="689747"/>
                          <a:pt x="1722783" y="680912"/>
                        </a:cubicBezTo>
                        <a:cubicBezTo>
                          <a:pt x="1744870" y="649990"/>
                          <a:pt x="1765714" y="618142"/>
                          <a:pt x="1789044" y="588147"/>
                        </a:cubicBezTo>
                        <a:cubicBezTo>
                          <a:pt x="1796715" y="578285"/>
                          <a:pt x="1804834" y="568070"/>
                          <a:pt x="1815548" y="561642"/>
                        </a:cubicBezTo>
                        <a:cubicBezTo>
                          <a:pt x="1827526" y="554455"/>
                          <a:pt x="1842053" y="552807"/>
                          <a:pt x="1855305" y="548390"/>
                        </a:cubicBezTo>
                        <a:cubicBezTo>
                          <a:pt x="1868557" y="539555"/>
                          <a:pt x="1886226" y="508634"/>
                          <a:pt x="1895061" y="521886"/>
                        </a:cubicBezTo>
                        <a:cubicBezTo>
                          <a:pt x="1907555" y="540628"/>
                          <a:pt x="1891248" y="567696"/>
                          <a:pt x="1881809" y="588147"/>
                        </a:cubicBezTo>
                        <a:cubicBezTo>
                          <a:pt x="1864345" y="625985"/>
                          <a:pt x="1831205" y="655544"/>
                          <a:pt x="1815548" y="694164"/>
                        </a:cubicBezTo>
                        <a:cubicBezTo>
                          <a:pt x="1764638" y="819743"/>
                          <a:pt x="1747915" y="959516"/>
                          <a:pt x="1683027" y="1078477"/>
                        </a:cubicBezTo>
                        <a:cubicBezTo>
                          <a:pt x="1663554" y="1114177"/>
                          <a:pt x="1551610" y="1332256"/>
                          <a:pt x="1510748" y="1356773"/>
                        </a:cubicBezTo>
                        <a:cubicBezTo>
                          <a:pt x="1451007" y="1392617"/>
                          <a:pt x="1430806" y="1400714"/>
                          <a:pt x="1378227" y="1449538"/>
                        </a:cubicBezTo>
                        <a:cubicBezTo>
                          <a:pt x="1337026" y="1487796"/>
                          <a:pt x="1284102" y="1518519"/>
                          <a:pt x="1258957" y="1568808"/>
                        </a:cubicBezTo>
                        <a:cubicBezTo>
                          <a:pt x="1157852" y="1771015"/>
                          <a:pt x="1275343" y="1547889"/>
                          <a:pt x="1179444" y="1701329"/>
                        </a:cubicBezTo>
                        <a:cubicBezTo>
                          <a:pt x="1168974" y="1718081"/>
                          <a:pt x="1163898" y="1737901"/>
                          <a:pt x="1152940" y="1754338"/>
                        </a:cubicBezTo>
                        <a:cubicBezTo>
                          <a:pt x="1146009" y="1764734"/>
                          <a:pt x="1134240" y="1771086"/>
                          <a:pt x="1126435" y="1780842"/>
                        </a:cubicBezTo>
                        <a:cubicBezTo>
                          <a:pt x="1116485" y="1793279"/>
                          <a:pt x="1108766" y="1807347"/>
                          <a:pt x="1099931" y="1820599"/>
                        </a:cubicBezTo>
                        <a:cubicBezTo>
                          <a:pt x="1104348" y="1798512"/>
                          <a:pt x="1103862" y="1774843"/>
                          <a:pt x="1113183" y="1754338"/>
                        </a:cubicBezTo>
                        <a:cubicBezTo>
                          <a:pt x="1135536" y="1705162"/>
                          <a:pt x="1204206" y="1624954"/>
                          <a:pt x="1245705" y="1595312"/>
                        </a:cubicBezTo>
                        <a:cubicBezTo>
                          <a:pt x="1277856" y="1572347"/>
                          <a:pt x="1318487" y="1563669"/>
                          <a:pt x="1351722" y="1542303"/>
                        </a:cubicBezTo>
                        <a:cubicBezTo>
                          <a:pt x="1378275" y="1525233"/>
                          <a:pt x="1448400" y="1456199"/>
                          <a:pt x="1484244" y="1436286"/>
                        </a:cubicBezTo>
                        <a:cubicBezTo>
                          <a:pt x="1505039" y="1424733"/>
                          <a:pt x="1528418" y="1418616"/>
                          <a:pt x="1550505" y="1409781"/>
                        </a:cubicBezTo>
                        <a:cubicBezTo>
                          <a:pt x="1559340" y="1396529"/>
                          <a:pt x="1565747" y="1381287"/>
                          <a:pt x="1577009" y="1370025"/>
                        </a:cubicBezTo>
                        <a:cubicBezTo>
                          <a:pt x="1588271" y="1358763"/>
                          <a:pt x="1604329" y="1353471"/>
                          <a:pt x="1616766" y="1343521"/>
                        </a:cubicBezTo>
                        <a:cubicBezTo>
                          <a:pt x="1626522" y="1335716"/>
                          <a:pt x="1634435" y="1325851"/>
                          <a:pt x="1643270" y="1317016"/>
                        </a:cubicBezTo>
                        <a:cubicBezTo>
                          <a:pt x="1647687" y="1303764"/>
                          <a:pt x="1649335" y="1289238"/>
                          <a:pt x="1656522" y="1277260"/>
                        </a:cubicBezTo>
                        <a:cubicBezTo>
                          <a:pt x="1667087" y="1259651"/>
                          <a:pt x="1707305" y="1231990"/>
                          <a:pt x="1722783" y="1224251"/>
                        </a:cubicBezTo>
                        <a:cubicBezTo>
                          <a:pt x="1726734" y="1222276"/>
                          <a:pt x="1731618" y="1224251"/>
                          <a:pt x="1736035" y="122425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D36D9C0-712A-40E4-ABBB-5953656106A5}"/>
              </a:ext>
            </a:extLst>
          </p:cNvPr>
          <p:cNvSpPr/>
          <p:nvPr/>
        </p:nvSpPr>
        <p:spPr>
          <a:xfrm>
            <a:off x="6785112" y="5459612"/>
            <a:ext cx="5203687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Even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with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small</a:t>
            </a:r>
            <a:r>
              <a:rPr lang="es-419" altLang="es-419" b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values</a:t>
            </a:r>
            <a:r>
              <a:rPr lang="es-419" altLang="es-419" b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of</a:t>
            </a:r>
            <a:r>
              <a:rPr lang="es-419" altLang="es-419" b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burn</a:t>
            </a:r>
            <a:r>
              <a:rPr lang="es-419" altLang="es-419" b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-in 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and </a:t>
            </a:r>
            <a:r>
              <a:rPr lang="es-419" altLang="es-419" b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thin</a:t>
            </a:r>
            <a:r>
              <a:rPr lang="es-419" altLang="es-419" b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= 10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,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for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a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given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parameter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(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for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eg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, A),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there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i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is</a:t>
            </a:r>
            <a:r>
              <a:rPr lang="es-419" altLang="es-419" b="1" i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i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not</a:t>
            </a:r>
            <a:r>
              <a:rPr lang="es-419" altLang="es-419" b="1" i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i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much</a:t>
            </a:r>
            <a:r>
              <a:rPr lang="es-419" altLang="es-419" b="1" i="1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b="1" i="1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correlation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h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steps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later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for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</a:t>
            </a:r>
            <a:r>
              <a:rPr lang="es-419" altLang="es-419" dirty="0" err="1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any</a:t>
            </a:r>
            <a:r>
              <a:rPr lang="es-419" altLang="es-419" dirty="0">
                <a:solidFill>
                  <a:srgbClr val="000000"/>
                </a:solidFill>
                <a:latin typeface="Bahnschrift Light" panose="020B0502040204020203" pitchFamily="34" charset="0"/>
                <a:cs typeface="Calibri" panose="020F0502020204030204" pitchFamily="34" charset="0"/>
              </a:rPr>
              <a:t> h&gt;1.</a:t>
            </a:r>
            <a:br>
              <a:rPr lang="es-419" altLang="es-419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s-419" altLang="es-419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419" altLang="es-419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1373A5-A1E3-4D07-A9CE-43908AD31AD4}"/>
              </a:ext>
            </a:extLst>
          </p:cNvPr>
          <p:cNvSpPr/>
          <p:nvPr/>
        </p:nvSpPr>
        <p:spPr>
          <a:xfrm>
            <a:off x="294950" y="5554828"/>
            <a:ext cx="4633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Bahnschrift Light" panose="020B0502040204020203" pitchFamily="34" charset="0"/>
                <a:cs typeface="BrowalliaUPC" panose="020B0502040204020203" pitchFamily="34" charset="-34"/>
              </a:rPr>
              <a:t>Auto-correlation or </a:t>
            </a:r>
            <a:r>
              <a:rPr lang="en-US" b="1" dirty="0">
                <a:solidFill>
                  <a:srgbClr val="000000"/>
                </a:solidFill>
                <a:latin typeface="Bahnschrift Light" panose="020B0502040204020203" pitchFamily="34" charset="0"/>
                <a:cs typeface="BrowalliaUPC" panose="020B0502040204020203" pitchFamily="34" charset="-34"/>
              </a:rPr>
              <a:t>ACF(h)</a:t>
            </a:r>
            <a:r>
              <a:rPr lang="en-US" dirty="0">
                <a:solidFill>
                  <a:srgbClr val="000000"/>
                </a:solidFill>
                <a:latin typeface="Bahnschrift Light" panose="020B0502040204020203" pitchFamily="34" charset="0"/>
                <a:cs typeface="BrowalliaUPC" panose="020B0502040204020203" pitchFamily="34" charset="-34"/>
              </a:rPr>
              <a:t> measures how closely the chain is correlated with itself h steps later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045DEA-24DA-4ECF-85AB-7BC2142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12</a:t>
            </a:fld>
            <a:endParaRPr lang="es-419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C6794682-B48A-45F3-AD49-02E824113A8F}"/>
              </a:ext>
            </a:extLst>
          </p:cNvPr>
          <p:cNvSpPr txBox="1">
            <a:spLocks/>
          </p:cNvSpPr>
          <p:nvPr/>
        </p:nvSpPr>
        <p:spPr>
          <a:xfrm>
            <a:off x="4151731" y="5535629"/>
            <a:ext cx="3432458" cy="1285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Burn in =</a:t>
            </a:r>
          </a:p>
          <a:p>
            <a:pPr marL="0" indent="0" algn="ctr">
              <a:buNone/>
            </a:pPr>
            <a:r>
              <a:rPr lang="en-US" sz="2000" dirty="0"/>
              <a:t> 2000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5371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66A55F2-4CE1-45D7-9522-252166F72A6E}"/>
              </a:ext>
            </a:extLst>
          </p:cNvPr>
          <p:cNvSpPr txBox="1"/>
          <p:nvPr/>
        </p:nvSpPr>
        <p:spPr>
          <a:xfrm>
            <a:off x="203200" y="198560"/>
            <a:ext cx="481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600" b="1" dirty="0" err="1">
                <a:latin typeface="Bahnschrift" panose="020B0502040204020203" pitchFamily="34" charset="0"/>
              </a:rPr>
              <a:t>Convergence</a:t>
            </a:r>
            <a:r>
              <a:rPr lang="es-419" sz="3600" b="1" dirty="0">
                <a:latin typeface="Bahnschrift" panose="020B0502040204020203" pitchFamily="34" charset="0"/>
              </a:rPr>
              <a:t> </a:t>
            </a:r>
            <a:r>
              <a:rPr lang="es-419" sz="3600" b="1" dirty="0" err="1">
                <a:latin typeface="Bahnschrift" panose="020B0502040204020203" pitchFamily="34" charset="0"/>
              </a:rPr>
              <a:t>of</a:t>
            </a:r>
            <a:r>
              <a:rPr lang="es-419" sz="3600" b="1" dirty="0">
                <a:latin typeface="Bahnschrift" panose="020B0502040204020203" pitchFamily="34" charset="0"/>
              </a:rPr>
              <a:t> MCMC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37DD7CC-7760-417A-884C-8E18395A68FC}"/>
              </a:ext>
            </a:extLst>
          </p:cNvPr>
          <p:cNvCxnSpPr>
            <a:cxnSpLocks/>
          </p:cNvCxnSpPr>
          <p:nvPr/>
        </p:nvCxnSpPr>
        <p:spPr>
          <a:xfrm>
            <a:off x="203200" y="1059889"/>
            <a:ext cx="481734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E51D1A1-6AA4-49EC-811E-7A2A8867D696}"/>
              </a:ext>
            </a:extLst>
          </p:cNvPr>
          <p:cNvSpPr/>
          <p:nvPr/>
        </p:nvSpPr>
        <p:spPr>
          <a:xfrm>
            <a:off x="5791200" y="160460"/>
            <a:ext cx="6197600" cy="660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2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041A5E2-D7FE-425B-91B0-08A9323A0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07016"/>
            <a:ext cx="5308600" cy="5750984"/>
          </a:xfr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49C778E-9162-4DB5-BF3F-7674653A4C20}"/>
              </a:ext>
            </a:extLst>
          </p:cNvPr>
          <p:cNvSpPr/>
          <p:nvPr/>
        </p:nvSpPr>
        <p:spPr>
          <a:xfrm>
            <a:off x="6108700" y="363206"/>
            <a:ext cx="5638800" cy="5877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5C240FD-8236-49A7-91A0-FD515C8706AD}"/>
              </a:ext>
            </a:extLst>
          </p:cNvPr>
          <p:cNvSpPr/>
          <p:nvPr/>
        </p:nvSpPr>
        <p:spPr>
          <a:xfrm>
            <a:off x="2117443" y="5315430"/>
            <a:ext cx="3432457" cy="1285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07CA4E5F-7688-4E7B-AE79-FA6D05F4C63C}"/>
              </a:ext>
            </a:extLst>
          </p:cNvPr>
          <p:cNvSpPr txBox="1">
            <a:spLocks/>
          </p:cNvSpPr>
          <p:nvPr/>
        </p:nvSpPr>
        <p:spPr>
          <a:xfrm>
            <a:off x="2117443" y="5315431"/>
            <a:ext cx="3432458" cy="12858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600" dirty="0"/>
              <a:t>Effect of </a:t>
            </a:r>
            <a:r>
              <a:rPr lang="en-US" sz="2600" b="1" dirty="0"/>
              <a:t>burn-in</a:t>
            </a:r>
            <a:r>
              <a:rPr lang="en-US" sz="2600" dirty="0"/>
              <a:t> on </a:t>
            </a:r>
          </a:p>
          <a:p>
            <a:pPr marL="0" indent="0" algn="ctr">
              <a:buNone/>
            </a:pPr>
            <a:r>
              <a:rPr lang="en-US" sz="2600" dirty="0"/>
              <a:t>Auto-correlation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9DBD74-72BA-485C-A5AB-FA7B6305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13</a:t>
            </a:fld>
            <a:endParaRPr lang="es-419"/>
          </a:p>
        </p:txBody>
      </p:sp>
      <p:pic>
        <p:nvPicPr>
          <p:cNvPr id="16" name="Imagen 15" descr="Imagen que contiene biombo&#10;&#10;Descripción generada automáticamente">
            <a:extLst>
              <a:ext uri="{FF2B5EF4-FFF2-40B4-BE49-F238E27FC236}">
                <a16:creationId xmlns:a16="http://schemas.microsoft.com/office/drawing/2014/main" id="{A7B3BA99-2B51-4C29-B529-5313F082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506646"/>
            <a:ext cx="5638799" cy="1409700"/>
          </a:xfrm>
          <a:prstGeom prst="rect">
            <a:avLst/>
          </a:prstGeom>
        </p:spPr>
      </p:pic>
      <p:pic>
        <p:nvPicPr>
          <p:cNvPr id="18" name="Imagen 17" descr="Imagen que contiene biombo&#10;&#10;Descripción generada automáticamente">
            <a:extLst>
              <a:ext uri="{FF2B5EF4-FFF2-40B4-BE49-F238E27FC236}">
                <a16:creationId xmlns:a16="http://schemas.microsoft.com/office/drawing/2014/main" id="{D8BD1FFE-2771-47B3-AF0C-F7D62DF82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994519"/>
            <a:ext cx="5638800" cy="14097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460B96-E5B0-461E-9F28-DC484784E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38" y="3564963"/>
            <a:ext cx="5638801" cy="14097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EFABA52-F02A-4625-928E-C75345DA4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96" y="5075280"/>
            <a:ext cx="5638800" cy="1409700"/>
          </a:xfrm>
          <a:prstGeom prst="rect">
            <a:avLst/>
          </a:prstGeom>
        </p:spPr>
      </p:pic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AD50689C-597D-4150-A155-2CE823211543}"/>
              </a:ext>
            </a:extLst>
          </p:cNvPr>
          <p:cNvSpPr/>
          <p:nvPr/>
        </p:nvSpPr>
        <p:spPr>
          <a:xfrm>
            <a:off x="4977772" y="160460"/>
            <a:ext cx="1272209" cy="1023993"/>
          </a:xfrm>
          <a:custGeom>
            <a:avLst/>
            <a:gdLst>
              <a:gd name="connsiteX0" fmla="*/ 0 w 1272209"/>
              <a:gd name="connsiteY0" fmla="*/ 308441 h 1023993"/>
              <a:gd name="connsiteX1" fmla="*/ 88753 w 1272209"/>
              <a:gd name="connsiteY1" fmla="*/ 278626 h 1023993"/>
              <a:gd name="connsiteX2" fmla="*/ 186382 w 1272209"/>
              <a:gd name="connsiteY2" fmla="*/ 256265 h 1023993"/>
              <a:gd name="connsiteX3" fmla="*/ 319512 w 1272209"/>
              <a:gd name="connsiteY3" fmla="*/ 204090 h 1023993"/>
              <a:gd name="connsiteX4" fmla="*/ 497019 w 1272209"/>
              <a:gd name="connsiteY4" fmla="*/ 92284 h 1023993"/>
              <a:gd name="connsiteX5" fmla="*/ 568022 w 1272209"/>
              <a:gd name="connsiteY5" fmla="*/ 47562 h 1023993"/>
              <a:gd name="connsiteX6" fmla="*/ 603523 w 1272209"/>
              <a:gd name="connsiteY6" fmla="*/ 32655 h 1023993"/>
              <a:gd name="connsiteX7" fmla="*/ 656775 w 1272209"/>
              <a:gd name="connsiteY7" fmla="*/ 2840 h 1023993"/>
              <a:gd name="connsiteX8" fmla="*/ 417141 w 1272209"/>
              <a:gd name="connsiteY8" fmla="*/ 226450 h 1023993"/>
              <a:gd name="connsiteX9" fmla="*/ 284011 w 1272209"/>
              <a:gd name="connsiteY9" fmla="*/ 375524 h 1023993"/>
              <a:gd name="connsiteX10" fmla="*/ 177507 w 1272209"/>
              <a:gd name="connsiteY10" fmla="*/ 517143 h 1023993"/>
              <a:gd name="connsiteX11" fmla="*/ 133130 w 1272209"/>
              <a:gd name="connsiteY11" fmla="*/ 546958 h 1023993"/>
              <a:gd name="connsiteX12" fmla="*/ 62127 w 1272209"/>
              <a:gd name="connsiteY12" fmla="*/ 591680 h 1023993"/>
              <a:gd name="connsiteX13" fmla="*/ 124255 w 1272209"/>
              <a:gd name="connsiteY13" fmla="*/ 614041 h 1023993"/>
              <a:gd name="connsiteX14" fmla="*/ 230759 w 1272209"/>
              <a:gd name="connsiteY14" fmla="*/ 561865 h 1023993"/>
              <a:gd name="connsiteX15" fmla="*/ 372764 w 1272209"/>
              <a:gd name="connsiteY15" fmla="*/ 442606 h 1023993"/>
              <a:gd name="connsiteX16" fmla="*/ 772155 w 1272209"/>
              <a:gd name="connsiteY16" fmla="*/ 226450 h 1023993"/>
              <a:gd name="connsiteX17" fmla="*/ 825407 w 1272209"/>
              <a:gd name="connsiteY17" fmla="*/ 204090 h 1023993"/>
              <a:gd name="connsiteX18" fmla="*/ 852033 w 1272209"/>
              <a:gd name="connsiteY18" fmla="*/ 189182 h 1023993"/>
              <a:gd name="connsiteX19" fmla="*/ 869784 w 1272209"/>
              <a:gd name="connsiteY19" fmla="*/ 174275 h 1023993"/>
              <a:gd name="connsiteX20" fmla="*/ 825407 w 1272209"/>
              <a:gd name="connsiteY20" fmla="*/ 196636 h 1023993"/>
              <a:gd name="connsiteX21" fmla="*/ 550271 w 1272209"/>
              <a:gd name="connsiteY21" fmla="*/ 420246 h 1023993"/>
              <a:gd name="connsiteX22" fmla="*/ 399390 w 1272209"/>
              <a:gd name="connsiteY22" fmla="*/ 546958 h 1023993"/>
              <a:gd name="connsiteX23" fmla="*/ 355013 w 1272209"/>
              <a:gd name="connsiteY23" fmla="*/ 584226 h 1023993"/>
              <a:gd name="connsiteX24" fmla="*/ 319512 w 1272209"/>
              <a:gd name="connsiteY24" fmla="*/ 606587 h 1023993"/>
              <a:gd name="connsiteX25" fmla="*/ 248509 w 1272209"/>
              <a:gd name="connsiteY25" fmla="*/ 658763 h 1023993"/>
              <a:gd name="connsiteX26" fmla="*/ 319512 w 1272209"/>
              <a:gd name="connsiteY26" fmla="*/ 666216 h 1023993"/>
              <a:gd name="connsiteX27" fmla="*/ 443767 w 1272209"/>
              <a:gd name="connsiteY27" fmla="*/ 621494 h 1023993"/>
              <a:gd name="connsiteX28" fmla="*/ 541396 w 1272209"/>
              <a:gd name="connsiteY28" fmla="*/ 606587 h 1023993"/>
              <a:gd name="connsiteX29" fmla="*/ 674526 w 1272209"/>
              <a:gd name="connsiteY29" fmla="*/ 524597 h 1023993"/>
              <a:gd name="connsiteX30" fmla="*/ 789906 w 1272209"/>
              <a:gd name="connsiteY30" fmla="*/ 494782 h 1023993"/>
              <a:gd name="connsiteX31" fmla="*/ 843158 w 1272209"/>
              <a:gd name="connsiteY31" fmla="*/ 464968 h 1023993"/>
              <a:gd name="connsiteX32" fmla="*/ 905285 w 1272209"/>
              <a:gd name="connsiteY32" fmla="*/ 442606 h 1023993"/>
              <a:gd name="connsiteX33" fmla="*/ 958537 w 1272209"/>
              <a:gd name="connsiteY33" fmla="*/ 390431 h 1023993"/>
              <a:gd name="connsiteX34" fmla="*/ 976288 w 1272209"/>
              <a:gd name="connsiteY34" fmla="*/ 375524 h 1023993"/>
              <a:gd name="connsiteX35" fmla="*/ 789906 w 1272209"/>
              <a:gd name="connsiteY35" fmla="*/ 539505 h 1023993"/>
              <a:gd name="connsiteX36" fmla="*/ 647900 w 1272209"/>
              <a:gd name="connsiteY36" fmla="*/ 643856 h 1023993"/>
              <a:gd name="connsiteX37" fmla="*/ 594648 w 1272209"/>
              <a:gd name="connsiteY37" fmla="*/ 681124 h 1023993"/>
              <a:gd name="connsiteX38" fmla="*/ 523645 w 1272209"/>
              <a:gd name="connsiteY38" fmla="*/ 718392 h 1023993"/>
              <a:gd name="connsiteX39" fmla="*/ 497019 w 1272209"/>
              <a:gd name="connsiteY39" fmla="*/ 740753 h 1023993"/>
              <a:gd name="connsiteX40" fmla="*/ 612398 w 1272209"/>
              <a:gd name="connsiteY40" fmla="*/ 688578 h 1023993"/>
              <a:gd name="connsiteX41" fmla="*/ 825407 w 1272209"/>
              <a:gd name="connsiteY41" fmla="*/ 517143 h 1023993"/>
              <a:gd name="connsiteX42" fmla="*/ 914160 w 1272209"/>
              <a:gd name="connsiteY42" fmla="*/ 464968 h 1023993"/>
              <a:gd name="connsiteX43" fmla="*/ 1118293 w 1272209"/>
              <a:gd name="connsiteY43" fmla="*/ 397884 h 1023993"/>
              <a:gd name="connsiteX44" fmla="*/ 1153795 w 1272209"/>
              <a:gd name="connsiteY44" fmla="*/ 382977 h 1023993"/>
              <a:gd name="connsiteX45" fmla="*/ 1198171 w 1272209"/>
              <a:gd name="connsiteY45" fmla="*/ 330802 h 1023993"/>
              <a:gd name="connsiteX46" fmla="*/ 1215922 w 1272209"/>
              <a:gd name="connsiteY46" fmla="*/ 315894 h 1023993"/>
              <a:gd name="connsiteX47" fmla="*/ 1242548 w 1272209"/>
              <a:gd name="connsiteY47" fmla="*/ 308441 h 1023993"/>
              <a:gd name="connsiteX48" fmla="*/ 1269174 w 1272209"/>
              <a:gd name="connsiteY48" fmla="*/ 293533 h 1023993"/>
              <a:gd name="connsiteX49" fmla="*/ 1260299 w 1272209"/>
              <a:gd name="connsiteY49" fmla="*/ 330802 h 1023993"/>
              <a:gd name="connsiteX50" fmla="*/ 1215922 w 1272209"/>
              <a:gd name="connsiteY50" fmla="*/ 390431 h 1023993"/>
              <a:gd name="connsiteX51" fmla="*/ 1127169 w 1272209"/>
              <a:gd name="connsiteY51" fmla="*/ 606587 h 1023993"/>
              <a:gd name="connsiteX52" fmla="*/ 1011789 w 1272209"/>
              <a:gd name="connsiteY52" fmla="*/ 763114 h 1023993"/>
              <a:gd name="connsiteX53" fmla="*/ 923036 w 1272209"/>
              <a:gd name="connsiteY53" fmla="*/ 815290 h 1023993"/>
              <a:gd name="connsiteX54" fmla="*/ 843158 w 1272209"/>
              <a:gd name="connsiteY54" fmla="*/ 882373 h 1023993"/>
              <a:gd name="connsiteX55" fmla="*/ 789906 w 1272209"/>
              <a:gd name="connsiteY55" fmla="*/ 956909 h 1023993"/>
              <a:gd name="connsiteX56" fmla="*/ 772155 w 1272209"/>
              <a:gd name="connsiteY56" fmla="*/ 986724 h 1023993"/>
              <a:gd name="connsiteX57" fmla="*/ 754404 w 1272209"/>
              <a:gd name="connsiteY57" fmla="*/ 1001631 h 1023993"/>
              <a:gd name="connsiteX58" fmla="*/ 736654 w 1272209"/>
              <a:gd name="connsiteY58" fmla="*/ 1023993 h 1023993"/>
              <a:gd name="connsiteX59" fmla="*/ 745529 w 1272209"/>
              <a:gd name="connsiteY59" fmla="*/ 986724 h 1023993"/>
              <a:gd name="connsiteX60" fmla="*/ 834282 w 1272209"/>
              <a:gd name="connsiteY60" fmla="*/ 897280 h 1023993"/>
              <a:gd name="connsiteX61" fmla="*/ 905285 w 1272209"/>
              <a:gd name="connsiteY61" fmla="*/ 867465 h 1023993"/>
              <a:gd name="connsiteX62" fmla="*/ 994039 w 1272209"/>
              <a:gd name="connsiteY62" fmla="*/ 807836 h 1023993"/>
              <a:gd name="connsiteX63" fmla="*/ 1038415 w 1272209"/>
              <a:gd name="connsiteY63" fmla="*/ 792929 h 1023993"/>
              <a:gd name="connsiteX64" fmla="*/ 1056166 w 1272209"/>
              <a:gd name="connsiteY64" fmla="*/ 770568 h 1023993"/>
              <a:gd name="connsiteX65" fmla="*/ 1082792 w 1272209"/>
              <a:gd name="connsiteY65" fmla="*/ 755661 h 1023993"/>
              <a:gd name="connsiteX66" fmla="*/ 1100543 w 1272209"/>
              <a:gd name="connsiteY66" fmla="*/ 740753 h 1023993"/>
              <a:gd name="connsiteX67" fmla="*/ 1109418 w 1272209"/>
              <a:gd name="connsiteY67" fmla="*/ 718392 h 1023993"/>
              <a:gd name="connsiteX68" fmla="*/ 1153795 w 1272209"/>
              <a:gd name="connsiteY68" fmla="*/ 688578 h 1023993"/>
              <a:gd name="connsiteX69" fmla="*/ 1162670 w 1272209"/>
              <a:gd name="connsiteY69" fmla="*/ 688578 h 102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72209" h="1023993" extrusionOk="0">
                <a:moveTo>
                  <a:pt x="0" y="308441"/>
                </a:moveTo>
                <a:cubicBezTo>
                  <a:pt x="24551" y="301049"/>
                  <a:pt x="62785" y="285326"/>
                  <a:pt x="88753" y="278626"/>
                </a:cubicBezTo>
                <a:cubicBezTo>
                  <a:pt x="113917" y="273244"/>
                  <a:pt x="150766" y="266350"/>
                  <a:pt x="186382" y="256265"/>
                </a:cubicBezTo>
                <a:cubicBezTo>
                  <a:pt x="227882" y="246414"/>
                  <a:pt x="288546" y="221746"/>
                  <a:pt x="319512" y="204090"/>
                </a:cubicBezTo>
                <a:cubicBezTo>
                  <a:pt x="416966" y="91930"/>
                  <a:pt x="301655" y="264977"/>
                  <a:pt x="497019" y="92284"/>
                </a:cubicBezTo>
                <a:cubicBezTo>
                  <a:pt x="518287" y="76928"/>
                  <a:pt x="547676" y="61726"/>
                  <a:pt x="568022" y="47562"/>
                </a:cubicBezTo>
                <a:cubicBezTo>
                  <a:pt x="577249" y="39685"/>
                  <a:pt x="592100" y="41492"/>
                  <a:pt x="603523" y="32655"/>
                </a:cubicBezTo>
                <a:cubicBezTo>
                  <a:pt x="620610" y="22553"/>
                  <a:pt x="673484" y="-12010"/>
                  <a:pt x="656775" y="2840"/>
                </a:cubicBezTo>
                <a:cubicBezTo>
                  <a:pt x="517406" y="121110"/>
                  <a:pt x="543139" y="95844"/>
                  <a:pt x="417141" y="226450"/>
                </a:cubicBezTo>
                <a:cubicBezTo>
                  <a:pt x="384809" y="267757"/>
                  <a:pt x="305162" y="321348"/>
                  <a:pt x="284011" y="375524"/>
                </a:cubicBezTo>
                <a:cubicBezTo>
                  <a:pt x="244155" y="425726"/>
                  <a:pt x="218784" y="464216"/>
                  <a:pt x="177507" y="517143"/>
                </a:cubicBezTo>
                <a:cubicBezTo>
                  <a:pt x="164508" y="526752"/>
                  <a:pt x="146507" y="538825"/>
                  <a:pt x="133130" y="546958"/>
                </a:cubicBezTo>
                <a:cubicBezTo>
                  <a:pt x="81158" y="595083"/>
                  <a:pt x="103802" y="585764"/>
                  <a:pt x="62127" y="591680"/>
                </a:cubicBezTo>
                <a:cubicBezTo>
                  <a:pt x="42010" y="606891"/>
                  <a:pt x="-10075" y="645945"/>
                  <a:pt x="124255" y="614041"/>
                </a:cubicBezTo>
                <a:cubicBezTo>
                  <a:pt x="166659" y="605512"/>
                  <a:pt x="207530" y="587595"/>
                  <a:pt x="230759" y="561865"/>
                </a:cubicBezTo>
                <a:cubicBezTo>
                  <a:pt x="288719" y="542043"/>
                  <a:pt x="334154" y="477187"/>
                  <a:pt x="372764" y="442606"/>
                </a:cubicBezTo>
                <a:cubicBezTo>
                  <a:pt x="804544" y="147387"/>
                  <a:pt x="581737" y="304209"/>
                  <a:pt x="772155" y="226450"/>
                </a:cubicBezTo>
                <a:cubicBezTo>
                  <a:pt x="827435" y="206099"/>
                  <a:pt x="774387" y="227615"/>
                  <a:pt x="825407" y="204090"/>
                </a:cubicBezTo>
                <a:cubicBezTo>
                  <a:pt x="834368" y="199952"/>
                  <a:pt x="844190" y="194939"/>
                  <a:pt x="852033" y="189182"/>
                </a:cubicBezTo>
                <a:cubicBezTo>
                  <a:pt x="857072" y="185884"/>
                  <a:pt x="877707" y="171159"/>
                  <a:pt x="869784" y="174275"/>
                </a:cubicBezTo>
                <a:cubicBezTo>
                  <a:pt x="855127" y="179625"/>
                  <a:pt x="838233" y="184652"/>
                  <a:pt x="825407" y="196636"/>
                </a:cubicBezTo>
                <a:cubicBezTo>
                  <a:pt x="722438" y="277806"/>
                  <a:pt x="635970" y="372930"/>
                  <a:pt x="550271" y="420246"/>
                </a:cubicBezTo>
                <a:cubicBezTo>
                  <a:pt x="498705" y="473975"/>
                  <a:pt x="459259" y="509833"/>
                  <a:pt x="399390" y="546958"/>
                </a:cubicBezTo>
                <a:cubicBezTo>
                  <a:pt x="383359" y="556648"/>
                  <a:pt x="369485" y="573656"/>
                  <a:pt x="355013" y="584226"/>
                </a:cubicBezTo>
                <a:cubicBezTo>
                  <a:pt x="341286" y="592485"/>
                  <a:pt x="330743" y="599630"/>
                  <a:pt x="319512" y="606587"/>
                </a:cubicBezTo>
                <a:cubicBezTo>
                  <a:pt x="254168" y="658575"/>
                  <a:pt x="301653" y="628076"/>
                  <a:pt x="248509" y="658763"/>
                </a:cubicBezTo>
                <a:cubicBezTo>
                  <a:pt x="214668" y="681075"/>
                  <a:pt x="152341" y="687797"/>
                  <a:pt x="319512" y="666216"/>
                </a:cubicBezTo>
                <a:cubicBezTo>
                  <a:pt x="369372" y="661121"/>
                  <a:pt x="404567" y="629110"/>
                  <a:pt x="443767" y="621494"/>
                </a:cubicBezTo>
                <a:cubicBezTo>
                  <a:pt x="473099" y="612093"/>
                  <a:pt x="509080" y="609302"/>
                  <a:pt x="541396" y="606587"/>
                </a:cubicBezTo>
                <a:cubicBezTo>
                  <a:pt x="596373" y="578083"/>
                  <a:pt x="620912" y="548132"/>
                  <a:pt x="674526" y="524597"/>
                </a:cubicBezTo>
                <a:cubicBezTo>
                  <a:pt x="711853" y="514851"/>
                  <a:pt x="743698" y="510233"/>
                  <a:pt x="789906" y="494782"/>
                </a:cubicBezTo>
                <a:cubicBezTo>
                  <a:pt x="806081" y="483744"/>
                  <a:pt x="830682" y="473359"/>
                  <a:pt x="843158" y="464968"/>
                </a:cubicBezTo>
                <a:cubicBezTo>
                  <a:pt x="870940" y="450382"/>
                  <a:pt x="877256" y="451867"/>
                  <a:pt x="905285" y="442606"/>
                </a:cubicBezTo>
                <a:cubicBezTo>
                  <a:pt x="956928" y="408703"/>
                  <a:pt x="935268" y="433936"/>
                  <a:pt x="958537" y="390431"/>
                </a:cubicBezTo>
                <a:cubicBezTo>
                  <a:pt x="963465" y="383478"/>
                  <a:pt x="979171" y="368784"/>
                  <a:pt x="976288" y="375524"/>
                </a:cubicBezTo>
                <a:cubicBezTo>
                  <a:pt x="925641" y="453579"/>
                  <a:pt x="838269" y="501047"/>
                  <a:pt x="789906" y="539505"/>
                </a:cubicBezTo>
                <a:cubicBezTo>
                  <a:pt x="694700" y="654487"/>
                  <a:pt x="746384" y="553156"/>
                  <a:pt x="647900" y="643856"/>
                </a:cubicBezTo>
                <a:cubicBezTo>
                  <a:pt x="626133" y="652632"/>
                  <a:pt x="609272" y="672769"/>
                  <a:pt x="594648" y="681124"/>
                </a:cubicBezTo>
                <a:cubicBezTo>
                  <a:pt x="576852" y="689044"/>
                  <a:pt x="552056" y="702401"/>
                  <a:pt x="523645" y="718392"/>
                </a:cubicBezTo>
                <a:cubicBezTo>
                  <a:pt x="513600" y="725586"/>
                  <a:pt x="487219" y="744157"/>
                  <a:pt x="497019" y="740753"/>
                </a:cubicBezTo>
                <a:cubicBezTo>
                  <a:pt x="539746" y="729274"/>
                  <a:pt x="574669" y="709629"/>
                  <a:pt x="612398" y="688578"/>
                </a:cubicBezTo>
                <a:cubicBezTo>
                  <a:pt x="820620" y="545694"/>
                  <a:pt x="663435" y="661680"/>
                  <a:pt x="825407" y="517143"/>
                </a:cubicBezTo>
                <a:cubicBezTo>
                  <a:pt x="857692" y="492622"/>
                  <a:pt x="875096" y="473929"/>
                  <a:pt x="914160" y="464968"/>
                </a:cubicBezTo>
                <a:cubicBezTo>
                  <a:pt x="959443" y="446332"/>
                  <a:pt x="1078061" y="423419"/>
                  <a:pt x="1118293" y="397884"/>
                </a:cubicBezTo>
                <a:cubicBezTo>
                  <a:pt x="1132057" y="394132"/>
                  <a:pt x="1143690" y="388861"/>
                  <a:pt x="1153795" y="382977"/>
                </a:cubicBezTo>
                <a:cubicBezTo>
                  <a:pt x="1167770" y="365662"/>
                  <a:pt x="1187628" y="349688"/>
                  <a:pt x="1198171" y="330802"/>
                </a:cubicBezTo>
                <a:cubicBezTo>
                  <a:pt x="1203896" y="325350"/>
                  <a:pt x="1207039" y="319130"/>
                  <a:pt x="1215922" y="315894"/>
                </a:cubicBezTo>
                <a:cubicBezTo>
                  <a:pt x="1226206" y="313030"/>
                  <a:pt x="1232793" y="310658"/>
                  <a:pt x="1242548" y="308441"/>
                </a:cubicBezTo>
                <a:cubicBezTo>
                  <a:pt x="1251596" y="302698"/>
                  <a:pt x="1262729" y="286752"/>
                  <a:pt x="1269174" y="293533"/>
                </a:cubicBezTo>
                <a:cubicBezTo>
                  <a:pt x="1276372" y="304625"/>
                  <a:pt x="1266672" y="319838"/>
                  <a:pt x="1260299" y="330802"/>
                </a:cubicBezTo>
                <a:cubicBezTo>
                  <a:pt x="1252872" y="355117"/>
                  <a:pt x="1225638" y="368406"/>
                  <a:pt x="1215922" y="390431"/>
                </a:cubicBezTo>
                <a:cubicBezTo>
                  <a:pt x="1178310" y="462267"/>
                  <a:pt x="1179673" y="518337"/>
                  <a:pt x="1127169" y="606587"/>
                </a:cubicBezTo>
                <a:cubicBezTo>
                  <a:pt x="1110928" y="629318"/>
                  <a:pt x="1039285" y="751411"/>
                  <a:pt x="1011789" y="763114"/>
                </a:cubicBezTo>
                <a:cubicBezTo>
                  <a:pt x="971543" y="783039"/>
                  <a:pt x="960383" y="787707"/>
                  <a:pt x="923036" y="815290"/>
                </a:cubicBezTo>
                <a:cubicBezTo>
                  <a:pt x="893496" y="832862"/>
                  <a:pt x="865675" y="856231"/>
                  <a:pt x="843158" y="882373"/>
                </a:cubicBezTo>
                <a:cubicBezTo>
                  <a:pt x="761533" y="1023187"/>
                  <a:pt x="857655" y="854219"/>
                  <a:pt x="789906" y="956909"/>
                </a:cubicBezTo>
                <a:cubicBezTo>
                  <a:pt x="781514" y="966393"/>
                  <a:pt x="778487" y="977157"/>
                  <a:pt x="772155" y="986724"/>
                </a:cubicBezTo>
                <a:cubicBezTo>
                  <a:pt x="767530" y="992750"/>
                  <a:pt x="759252" y="998346"/>
                  <a:pt x="754404" y="1001631"/>
                </a:cubicBezTo>
                <a:cubicBezTo>
                  <a:pt x="750275" y="1007867"/>
                  <a:pt x="741134" y="1016943"/>
                  <a:pt x="736654" y="1023993"/>
                </a:cubicBezTo>
                <a:cubicBezTo>
                  <a:pt x="737871" y="1011035"/>
                  <a:pt x="739711" y="998606"/>
                  <a:pt x="745529" y="986724"/>
                </a:cubicBezTo>
                <a:cubicBezTo>
                  <a:pt x="763049" y="964753"/>
                  <a:pt x="804322" y="914264"/>
                  <a:pt x="834282" y="897280"/>
                </a:cubicBezTo>
                <a:cubicBezTo>
                  <a:pt x="858796" y="889256"/>
                  <a:pt x="882142" y="880829"/>
                  <a:pt x="905285" y="867465"/>
                </a:cubicBezTo>
                <a:cubicBezTo>
                  <a:pt x="929396" y="862199"/>
                  <a:pt x="963977" y="816863"/>
                  <a:pt x="994039" y="807836"/>
                </a:cubicBezTo>
                <a:cubicBezTo>
                  <a:pt x="1005108" y="804855"/>
                  <a:pt x="1022822" y="801128"/>
                  <a:pt x="1038415" y="792929"/>
                </a:cubicBezTo>
                <a:cubicBezTo>
                  <a:pt x="1044524" y="786144"/>
                  <a:pt x="1047272" y="779310"/>
                  <a:pt x="1056166" y="770568"/>
                </a:cubicBezTo>
                <a:cubicBezTo>
                  <a:pt x="1064325" y="764096"/>
                  <a:pt x="1077403" y="760618"/>
                  <a:pt x="1082792" y="755661"/>
                </a:cubicBezTo>
                <a:cubicBezTo>
                  <a:pt x="1088914" y="751246"/>
                  <a:pt x="1094402" y="745579"/>
                  <a:pt x="1100543" y="740753"/>
                </a:cubicBezTo>
                <a:cubicBezTo>
                  <a:pt x="1104018" y="733485"/>
                  <a:pt x="1105334" y="726948"/>
                  <a:pt x="1109418" y="718392"/>
                </a:cubicBezTo>
                <a:cubicBezTo>
                  <a:pt x="1118211" y="709062"/>
                  <a:pt x="1143869" y="692261"/>
                  <a:pt x="1153795" y="688578"/>
                </a:cubicBezTo>
                <a:cubicBezTo>
                  <a:pt x="1156296" y="688120"/>
                  <a:pt x="1159673" y="689184"/>
                  <a:pt x="1162670" y="688578"/>
                </a:cubicBezTo>
              </a:path>
            </a:pathLst>
          </a:custGeom>
          <a:noFill/>
          <a:ln w="342900"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008834614">
                  <a:custGeom>
                    <a:avLst/>
                    <a:gdLst>
                      <a:gd name="connsiteX0" fmla="*/ 0 w 1899592"/>
                      <a:gd name="connsiteY0" fmla="*/ 548390 h 1820599"/>
                      <a:gd name="connsiteX1" fmla="*/ 132522 w 1899592"/>
                      <a:gd name="connsiteY1" fmla="*/ 495381 h 1820599"/>
                      <a:gd name="connsiteX2" fmla="*/ 278296 w 1899592"/>
                      <a:gd name="connsiteY2" fmla="*/ 455625 h 1820599"/>
                      <a:gd name="connsiteX3" fmla="*/ 477079 w 1899592"/>
                      <a:gd name="connsiteY3" fmla="*/ 362860 h 1820599"/>
                      <a:gd name="connsiteX4" fmla="*/ 742122 w 1899592"/>
                      <a:gd name="connsiteY4" fmla="*/ 164077 h 1820599"/>
                      <a:gd name="connsiteX5" fmla="*/ 848140 w 1899592"/>
                      <a:gd name="connsiteY5" fmla="*/ 84564 h 1820599"/>
                      <a:gd name="connsiteX6" fmla="*/ 901148 w 1899592"/>
                      <a:gd name="connsiteY6" fmla="*/ 58060 h 1820599"/>
                      <a:gd name="connsiteX7" fmla="*/ 980661 w 1899592"/>
                      <a:gd name="connsiteY7" fmla="*/ 5051 h 1820599"/>
                      <a:gd name="connsiteX8" fmla="*/ 622853 w 1899592"/>
                      <a:gd name="connsiteY8" fmla="*/ 402616 h 1820599"/>
                      <a:gd name="connsiteX9" fmla="*/ 424070 w 1899592"/>
                      <a:gd name="connsiteY9" fmla="*/ 667660 h 1820599"/>
                      <a:gd name="connsiteX10" fmla="*/ 265044 w 1899592"/>
                      <a:gd name="connsiteY10" fmla="*/ 919451 h 1820599"/>
                      <a:gd name="connsiteX11" fmla="*/ 198783 w 1899592"/>
                      <a:gd name="connsiteY11" fmla="*/ 972460 h 1820599"/>
                      <a:gd name="connsiteX12" fmla="*/ 92766 w 1899592"/>
                      <a:gd name="connsiteY12" fmla="*/ 1051973 h 1820599"/>
                      <a:gd name="connsiteX13" fmla="*/ 185531 w 1899592"/>
                      <a:gd name="connsiteY13" fmla="*/ 1091729 h 1820599"/>
                      <a:gd name="connsiteX14" fmla="*/ 344557 w 1899592"/>
                      <a:gd name="connsiteY14" fmla="*/ 998964 h 1820599"/>
                      <a:gd name="connsiteX15" fmla="*/ 556592 w 1899592"/>
                      <a:gd name="connsiteY15" fmla="*/ 786929 h 1820599"/>
                      <a:gd name="connsiteX16" fmla="*/ 1152940 w 1899592"/>
                      <a:gd name="connsiteY16" fmla="*/ 402616 h 1820599"/>
                      <a:gd name="connsiteX17" fmla="*/ 1232453 w 1899592"/>
                      <a:gd name="connsiteY17" fmla="*/ 362860 h 1820599"/>
                      <a:gd name="connsiteX18" fmla="*/ 1272209 w 1899592"/>
                      <a:gd name="connsiteY18" fmla="*/ 336355 h 1820599"/>
                      <a:gd name="connsiteX19" fmla="*/ 1298714 w 1899592"/>
                      <a:gd name="connsiteY19" fmla="*/ 309851 h 1820599"/>
                      <a:gd name="connsiteX20" fmla="*/ 1232453 w 1899592"/>
                      <a:gd name="connsiteY20" fmla="*/ 349608 h 1820599"/>
                      <a:gd name="connsiteX21" fmla="*/ 821635 w 1899592"/>
                      <a:gd name="connsiteY21" fmla="*/ 747173 h 1820599"/>
                      <a:gd name="connsiteX22" fmla="*/ 596348 w 1899592"/>
                      <a:gd name="connsiteY22" fmla="*/ 972460 h 1820599"/>
                      <a:gd name="connsiteX23" fmla="*/ 530087 w 1899592"/>
                      <a:gd name="connsiteY23" fmla="*/ 1038721 h 1820599"/>
                      <a:gd name="connsiteX24" fmla="*/ 477079 w 1899592"/>
                      <a:gd name="connsiteY24" fmla="*/ 1078477 h 1820599"/>
                      <a:gd name="connsiteX25" fmla="*/ 371061 w 1899592"/>
                      <a:gd name="connsiteY25" fmla="*/ 1171242 h 1820599"/>
                      <a:gd name="connsiteX26" fmla="*/ 477079 w 1899592"/>
                      <a:gd name="connsiteY26" fmla="*/ 1184494 h 1820599"/>
                      <a:gd name="connsiteX27" fmla="*/ 662609 w 1899592"/>
                      <a:gd name="connsiteY27" fmla="*/ 1104981 h 1820599"/>
                      <a:gd name="connsiteX28" fmla="*/ 808383 w 1899592"/>
                      <a:gd name="connsiteY28" fmla="*/ 1078477 h 1820599"/>
                      <a:gd name="connsiteX29" fmla="*/ 1007166 w 1899592"/>
                      <a:gd name="connsiteY29" fmla="*/ 932703 h 1820599"/>
                      <a:gd name="connsiteX30" fmla="*/ 1179444 w 1899592"/>
                      <a:gd name="connsiteY30" fmla="*/ 879694 h 1820599"/>
                      <a:gd name="connsiteX31" fmla="*/ 1258957 w 1899592"/>
                      <a:gd name="connsiteY31" fmla="*/ 826686 h 1820599"/>
                      <a:gd name="connsiteX32" fmla="*/ 1351722 w 1899592"/>
                      <a:gd name="connsiteY32" fmla="*/ 786929 h 1820599"/>
                      <a:gd name="connsiteX33" fmla="*/ 1431235 w 1899592"/>
                      <a:gd name="connsiteY33" fmla="*/ 694164 h 1820599"/>
                      <a:gd name="connsiteX34" fmla="*/ 1457740 w 1899592"/>
                      <a:gd name="connsiteY34" fmla="*/ 667660 h 1820599"/>
                      <a:gd name="connsiteX35" fmla="*/ 1179444 w 1899592"/>
                      <a:gd name="connsiteY35" fmla="*/ 959208 h 1820599"/>
                      <a:gd name="connsiteX36" fmla="*/ 967409 w 1899592"/>
                      <a:gd name="connsiteY36" fmla="*/ 1144738 h 1820599"/>
                      <a:gd name="connsiteX37" fmla="*/ 887896 w 1899592"/>
                      <a:gd name="connsiteY37" fmla="*/ 1210999 h 1820599"/>
                      <a:gd name="connsiteX38" fmla="*/ 781879 w 1899592"/>
                      <a:gd name="connsiteY38" fmla="*/ 1277260 h 1820599"/>
                      <a:gd name="connsiteX39" fmla="*/ 742122 w 1899592"/>
                      <a:gd name="connsiteY39" fmla="*/ 1317016 h 1820599"/>
                      <a:gd name="connsiteX40" fmla="*/ 914400 w 1899592"/>
                      <a:gd name="connsiteY40" fmla="*/ 1224251 h 1820599"/>
                      <a:gd name="connsiteX41" fmla="*/ 1232453 w 1899592"/>
                      <a:gd name="connsiteY41" fmla="*/ 919451 h 1820599"/>
                      <a:gd name="connsiteX42" fmla="*/ 1364974 w 1899592"/>
                      <a:gd name="connsiteY42" fmla="*/ 826686 h 1820599"/>
                      <a:gd name="connsiteX43" fmla="*/ 1669774 w 1899592"/>
                      <a:gd name="connsiteY43" fmla="*/ 707416 h 1820599"/>
                      <a:gd name="connsiteX44" fmla="*/ 1722783 w 1899592"/>
                      <a:gd name="connsiteY44" fmla="*/ 680912 h 1820599"/>
                      <a:gd name="connsiteX45" fmla="*/ 1789044 w 1899592"/>
                      <a:gd name="connsiteY45" fmla="*/ 588147 h 1820599"/>
                      <a:gd name="connsiteX46" fmla="*/ 1815548 w 1899592"/>
                      <a:gd name="connsiteY46" fmla="*/ 561642 h 1820599"/>
                      <a:gd name="connsiteX47" fmla="*/ 1855305 w 1899592"/>
                      <a:gd name="connsiteY47" fmla="*/ 548390 h 1820599"/>
                      <a:gd name="connsiteX48" fmla="*/ 1895061 w 1899592"/>
                      <a:gd name="connsiteY48" fmla="*/ 521886 h 1820599"/>
                      <a:gd name="connsiteX49" fmla="*/ 1881809 w 1899592"/>
                      <a:gd name="connsiteY49" fmla="*/ 588147 h 1820599"/>
                      <a:gd name="connsiteX50" fmla="*/ 1815548 w 1899592"/>
                      <a:gd name="connsiteY50" fmla="*/ 694164 h 1820599"/>
                      <a:gd name="connsiteX51" fmla="*/ 1683027 w 1899592"/>
                      <a:gd name="connsiteY51" fmla="*/ 1078477 h 1820599"/>
                      <a:gd name="connsiteX52" fmla="*/ 1510748 w 1899592"/>
                      <a:gd name="connsiteY52" fmla="*/ 1356773 h 1820599"/>
                      <a:gd name="connsiteX53" fmla="*/ 1378227 w 1899592"/>
                      <a:gd name="connsiteY53" fmla="*/ 1449538 h 1820599"/>
                      <a:gd name="connsiteX54" fmla="*/ 1258957 w 1899592"/>
                      <a:gd name="connsiteY54" fmla="*/ 1568808 h 1820599"/>
                      <a:gd name="connsiteX55" fmla="*/ 1179444 w 1899592"/>
                      <a:gd name="connsiteY55" fmla="*/ 1701329 h 1820599"/>
                      <a:gd name="connsiteX56" fmla="*/ 1152940 w 1899592"/>
                      <a:gd name="connsiteY56" fmla="*/ 1754338 h 1820599"/>
                      <a:gd name="connsiteX57" fmla="*/ 1126435 w 1899592"/>
                      <a:gd name="connsiteY57" fmla="*/ 1780842 h 1820599"/>
                      <a:gd name="connsiteX58" fmla="*/ 1099931 w 1899592"/>
                      <a:gd name="connsiteY58" fmla="*/ 1820599 h 1820599"/>
                      <a:gd name="connsiteX59" fmla="*/ 1113183 w 1899592"/>
                      <a:gd name="connsiteY59" fmla="*/ 1754338 h 1820599"/>
                      <a:gd name="connsiteX60" fmla="*/ 1245705 w 1899592"/>
                      <a:gd name="connsiteY60" fmla="*/ 1595312 h 1820599"/>
                      <a:gd name="connsiteX61" fmla="*/ 1351722 w 1899592"/>
                      <a:gd name="connsiteY61" fmla="*/ 1542303 h 1820599"/>
                      <a:gd name="connsiteX62" fmla="*/ 1484244 w 1899592"/>
                      <a:gd name="connsiteY62" fmla="*/ 1436286 h 1820599"/>
                      <a:gd name="connsiteX63" fmla="*/ 1550505 w 1899592"/>
                      <a:gd name="connsiteY63" fmla="*/ 1409781 h 1820599"/>
                      <a:gd name="connsiteX64" fmla="*/ 1577009 w 1899592"/>
                      <a:gd name="connsiteY64" fmla="*/ 1370025 h 1820599"/>
                      <a:gd name="connsiteX65" fmla="*/ 1616766 w 1899592"/>
                      <a:gd name="connsiteY65" fmla="*/ 1343521 h 1820599"/>
                      <a:gd name="connsiteX66" fmla="*/ 1643270 w 1899592"/>
                      <a:gd name="connsiteY66" fmla="*/ 1317016 h 1820599"/>
                      <a:gd name="connsiteX67" fmla="*/ 1656522 w 1899592"/>
                      <a:gd name="connsiteY67" fmla="*/ 1277260 h 1820599"/>
                      <a:gd name="connsiteX68" fmla="*/ 1722783 w 1899592"/>
                      <a:gd name="connsiteY68" fmla="*/ 1224251 h 1820599"/>
                      <a:gd name="connsiteX69" fmla="*/ 1736035 w 1899592"/>
                      <a:gd name="connsiteY69" fmla="*/ 1224251 h 1820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</a:cxnLst>
                    <a:rect l="l" t="t" r="r" b="b"/>
                    <a:pathLst>
                      <a:path w="1899592" h="1820599">
                        <a:moveTo>
                          <a:pt x="0" y="548390"/>
                        </a:moveTo>
                        <a:cubicBezTo>
                          <a:pt x="44174" y="530720"/>
                          <a:pt x="87387" y="510426"/>
                          <a:pt x="132522" y="495381"/>
                        </a:cubicBezTo>
                        <a:cubicBezTo>
                          <a:pt x="180303" y="479454"/>
                          <a:pt x="230758" y="472263"/>
                          <a:pt x="278296" y="455625"/>
                        </a:cubicBezTo>
                        <a:cubicBezTo>
                          <a:pt x="332494" y="436656"/>
                          <a:pt x="421417" y="390690"/>
                          <a:pt x="477079" y="362860"/>
                        </a:cubicBezTo>
                        <a:cubicBezTo>
                          <a:pt x="629035" y="210904"/>
                          <a:pt x="442435" y="388841"/>
                          <a:pt x="742122" y="164077"/>
                        </a:cubicBezTo>
                        <a:cubicBezTo>
                          <a:pt x="777461" y="137573"/>
                          <a:pt x="811385" y="109067"/>
                          <a:pt x="848140" y="84564"/>
                        </a:cubicBezTo>
                        <a:cubicBezTo>
                          <a:pt x="864577" y="73606"/>
                          <a:pt x="884208" y="68224"/>
                          <a:pt x="901148" y="58060"/>
                        </a:cubicBezTo>
                        <a:cubicBezTo>
                          <a:pt x="928463" y="41671"/>
                          <a:pt x="1003185" y="-17473"/>
                          <a:pt x="980661" y="5051"/>
                        </a:cubicBezTo>
                        <a:cubicBezTo>
                          <a:pt x="772740" y="212972"/>
                          <a:pt x="806547" y="166437"/>
                          <a:pt x="622853" y="402616"/>
                        </a:cubicBezTo>
                        <a:cubicBezTo>
                          <a:pt x="555053" y="489788"/>
                          <a:pt x="476952" y="570710"/>
                          <a:pt x="424070" y="667660"/>
                        </a:cubicBezTo>
                        <a:cubicBezTo>
                          <a:pt x="369523" y="767662"/>
                          <a:pt x="340960" y="836634"/>
                          <a:pt x="265044" y="919451"/>
                        </a:cubicBezTo>
                        <a:cubicBezTo>
                          <a:pt x="245931" y="940302"/>
                          <a:pt x="219807" y="953538"/>
                          <a:pt x="198783" y="972460"/>
                        </a:cubicBezTo>
                        <a:cubicBezTo>
                          <a:pt x="109209" y="1053077"/>
                          <a:pt x="168163" y="1026841"/>
                          <a:pt x="92766" y="1051973"/>
                        </a:cubicBezTo>
                        <a:cubicBezTo>
                          <a:pt x="60828" y="1083910"/>
                          <a:pt x="-19320" y="1150258"/>
                          <a:pt x="185531" y="1091729"/>
                        </a:cubicBezTo>
                        <a:cubicBezTo>
                          <a:pt x="244538" y="1074870"/>
                          <a:pt x="297136" y="1037917"/>
                          <a:pt x="344557" y="998964"/>
                        </a:cubicBezTo>
                        <a:cubicBezTo>
                          <a:pt x="421794" y="935519"/>
                          <a:pt x="477533" y="848088"/>
                          <a:pt x="556592" y="786929"/>
                        </a:cubicBezTo>
                        <a:cubicBezTo>
                          <a:pt x="1136127" y="338610"/>
                          <a:pt x="859181" y="562848"/>
                          <a:pt x="1152940" y="402616"/>
                        </a:cubicBezTo>
                        <a:cubicBezTo>
                          <a:pt x="1233678" y="358577"/>
                          <a:pt x="1151837" y="389731"/>
                          <a:pt x="1232453" y="362860"/>
                        </a:cubicBezTo>
                        <a:cubicBezTo>
                          <a:pt x="1245705" y="354025"/>
                          <a:pt x="1259772" y="346305"/>
                          <a:pt x="1272209" y="336355"/>
                        </a:cubicBezTo>
                        <a:cubicBezTo>
                          <a:pt x="1281965" y="328550"/>
                          <a:pt x="1310567" y="305900"/>
                          <a:pt x="1298714" y="309851"/>
                        </a:cubicBezTo>
                        <a:cubicBezTo>
                          <a:pt x="1274278" y="317997"/>
                          <a:pt x="1251440" y="332203"/>
                          <a:pt x="1232453" y="349608"/>
                        </a:cubicBezTo>
                        <a:cubicBezTo>
                          <a:pt x="1091978" y="478376"/>
                          <a:pt x="957997" y="614058"/>
                          <a:pt x="821635" y="747173"/>
                        </a:cubicBezTo>
                        <a:cubicBezTo>
                          <a:pt x="745640" y="821358"/>
                          <a:pt x="671444" y="897364"/>
                          <a:pt x="596348" y="972460"/>
                        </a:cubicBezTo>
                        <a:cubicBezTo>
                          <a:pt x="574261" y="994547"/>
                          <a:pt x="555076" y="1019980"/>
                          <a:pt x="530087" y="1038721"/>
                        </a:cubicBezTo>
                        <a:cubicBezTo>
                          <a:pt x="512418" y="1051973"/>
                          <a:pt x="492697" y="1062859"/>
                          <a:pt x="477079" y="1078477"/>
                        </a:cubicBezTo>
                        <a:cubicBezTo>
                          <a:pt x="379315" y="1176241"/>
                          <a:pt x="452683" y="1144035"/>
                          <a:pt x="371061" y="1171242"/>
                        </a:cubicBezTo>
                        <a:cubicBezTo>
                          <a:pt x="316509" y="1207611"/>
                          <a:pt x="236405" y="1251883"/>
                          <a:pt x="477079" y="1184494"/>
                        </a:cubicBezTo>
                        <a:cubicBezTo>
                          <a:pt x="541871" y="1166352"/>
                          <a:pt x="598526" y="1125487"/>
                          <a:pt x="662609" y="1104981"/>
                        </a:cubicBezTo>
                        <a:cubicBezTo>
                          <a:pt x="709647" y="1089929"/>
                          <a:pt x="759792" y="1087312"/>
                          <a:pt x="808383" y="1078477"/>
                        </a:cubicBezTo>
                        <a:cubicBezTo>
                          <a:pt x="877661" y="1017859"/>
                          <a:pt x="921822" y="966841"/>
                          <a:pt x="1007166" y="932703"/>
                        </a:cubicBezTo>
                        <a:cubicBezTo>
                          <a:pt x="1062952" y="910389"/>
                          <a:pt x="1122018" y="897364"/>
                          <a:pt x="1179444" y="879694"/>
                        </a:cubicBezTo>
                        <a:cubicBezTo>
                          <a:pt x="1205948" y="862025"/>
                          <a:pt x="1231642" y="843075"/>
                          <a:pt x="1258957" y="826686"/>
                        </a:cubicBezTo>
                        <a:cubicBezTo>
                          <a:pt x="1299899" y="802121"/>
                          <a:pt x="1310591" y="800639"/>
                          <a:pt x="1351722" y="786929"/>
                        </a:cubicBezTo>
                        <a:cubicBezTo>
                          <a:pt x="1447655" y="714981"/>
                          <a:pt x="1370597" y="785120"/>
                          <a:pt x="1431235" y="694164"/>
                        </a:cubicBezTo>
                        <a:cubicBezTo>
                          <a:pt x="1438166" y="683768"/>
                          <a:pt x="1463328" y="656485"/>
                          <a:pt x="1457740" y="667660"/>
                        </a:cubicBezTo>
                        <a:cubicBezTo>
                          <a:pt x="1399128" y="784886"/>
                          <a:pt x="1260875" y="881034"/>
                          <a:pt x="1179444" y="959208"/>
                        </a:cubicBezTo>
                        <a:cubicBezTo>
                          <a:pt x="976841" y="1153707"/>
                          <a:pt x="1171171" y="984640"/>
                          <a:pt x="967409" y="1144738"/>
                        </a:cubicBezTo>
                        <a:cubicBezTo>
                          <a:pt x="940280" y="1166053"/>
                          <a:pt x="915971" y="1190946"/>
                          <a:pt x="887896" y="1210999"/>
                        </a:cubicBezTo>
                        <a:cubicBezTo>
                          <a:pt x="853985" y="1235221"/>
                          <a:pt x="815582" y="1252749"/>
                          <a:pt x="781879" y="1277260"/>
                        </a:cubicBezTo>
                        <a:cubicBezTo>
                          <a:pt x="766722" y="1288283"/>
                          <a:pt x="725621" y="1325901"/>
                          <a:pt x="742122" y="1317016"/>
                        </a:cubicBezTo>
                        <a:cubicBezTo>
                          <a:pt x="799548" y="1286094"/>
                          <a:pt x="861327" y="1262160"/>
                          <a:pt x="914400" y="1224251"/>
                        </a:cubicBezTo>
                        <a:cubicBezTo>
                          <a:pt x="1267075" y="972341"/>
                          <a:pt x="980660" y="1144739"/>
                          <a:pt x="1232453" y="919451"/>
                        </a:cubicBezTo>
                        <a:cubicBezTo>
                          <a:pt x="1272637" y="883497"/>
                          <a:pt x="1317637" y="852506"/>
                          <a:pt x="1364974" y="826686"/>
                        </a:cubicBezTo>
                        <a:cubicBezTo>
                          <a:pt x="1444123" y="783513"/>
                          <a:pt x="1584921" y="741357"/>
                          <a:pt x="1669774" y="707416"/>
                        </a:cubicBezTo>
                        <a:cubicBezTo>
                          <a:pt x="1688116" y="700079"/>
                          <a:pt x="1705113" y="689747"/>
                          <a:pt x="1722783" y="680912"/>
                        </a:cubicBezTo>
                        <a:cubicBezTo>
                          <a:pt x="1744870" y="649990"/>
                          <a:pt x="1765714" y="618142"/>
                          <a:pt x="1789044" y="588147"/>
                        </a:cubicBezTo>
                        <a:cubicBezTo>
                          <a:pt x="1796715" y="578285"/>
                          <a:pt x="1804834" y="568070"/>
                          <a:pt x="1815548" y="561642"/>
                        </a:cubicBezTo>
                        <a:cubicBezTo>
                          <a:pt x="1827526" y="554455"/>
                          <a:pt x="1842053" y="552807"/>
                          <a:pt x="1855305" y="548390"/>
                        </a:cubicBezTo>
                        <a:cubicBezTo>
                          <a:pt x="1868557" y="539555"/>
                          <a:pt x="1886226" y="508634"/>
                          <a:pt x="1895061" y="521886"/>
                        </a:cubicBezTo>
                        <a:cubicBezTo>
                          <a:pt x="1907555" y="540628"/>
                          <a:pt x="1891248" y="567696"/>
                          <a:pt x="1881809" y="588147"/>
                        </a:cubicBezTo>
                        <a:cubicBezTo>
                          <a:pt x="1864345" y="625985"/>
                          <a:pt x="1831205" y="655544"/>
                          <a:pt x="1815548" y="694164"/>
                        </a:cubicBezTo>
                        <a:cubicBezTo>
                          <a:pt x="1764638" y="819743"/>
                          <a:pt x="1747915" y="959516"/>
                          <a:pt x="1683027" y="1078477"/>
                        </a:cubicBezTo>
                        <a:cubicBezTo>
                          <a:pt x="1663554" y="1114177"/>
                          <a:pt x="1551610" y="1332256"/>
                          <a:pt x="1510748" y="1356773"/>
                        </a:cubicBezTo>
                        <a:cubicBezTo>
                          <a:pt x="1451007" y="1392617"/>
                          <a:pt x="1430806" y="1400714"/>
                          <a:pt x="1378227" y="1449538"/>
                        </a:cubicBezTo>
                        <a:cubicBezTo>
                          <a:pt x="1337026" y="1487796"/>
                          <a:pt x="1284102" y="1518519"/>
                          <a:pt x="1258957" y="1568808"/>
                        </a:cubicBezTo>
                        <a:cubicBezTo>
                          <a:pt x="1157852" y="1771015"/>
                          <a:pt x="1275343" y="1547889"/>
                          <a:pt x="1179444" y="1701329"/>
                        </a:cubicBezTo>
                        <a:cubicBezTo>
                          <a:pt x="1168974" y="1718081"/>
                          <a:pt x="1163898" y="1737901"/>
                          <a:pt x="1152940" y="1754338"/>
                        </a:cubicBezTo>
                        <a:cubicBezTo>
                          <a:pt x="1146009" y="1764734"/>
                          <a:pt x="1134240" y="1771086"/>
                          <a:pt x="1126435" y="1780842"/>
                        </a:cubicBezTo>
                        <a:cubicBezTo>
                          <a:pt x="1116485" y="1793279"/>
                          <a:pt x="1108766" y="1807347"/>
                          <a:pt x="1099931" y="1820599"/>
                        </a:cubicBezTo>
                        <a:cubicBezTo>
                          <a:pt x="1104348" y="1798512"/>
                          <a:pt x="1103862" y="1774843"/>
                          <a:pt x="1113183" y="1754338"/>
                        </a:cubicBezTo>
                        <a:cubicBezTo>
                          <a:pt x="1135536" y="1705162"/>
                          <a:pt x="1204206" y="1624954"/>
                          <a:pt x="1245705" y="1595312"/>
                        </a:cubicBezTo>
                        <a:cubicBezTo>
                          <a:pt x="1277856" y="1572347"/>
                          <a:pt x="1318487" y="1563669"/>
                          <a:pt x="1351722" y="1542303"/>
                        </a:cubicBezTo>
                        <a:cubicBezTo>
                          <a:pt x="1378275" y="1525233"/>
                          <a:pt x="1448400" y="1456199"/>
                          <a:pt x="1484244" y="1436286"/>
                        </a:cubicBezTo>
                        <a:cubicBezTo>
                          <a:pt x="1505039" y="1424733"/>
                          <a:pt x="1528418" y="1418616"/>
                          <a:pt x="1550505" y="1409781"/>
                        </a:cubicBezTo>
                        <a:cubicBezTo>
                          <a:pt x="1559340" y="1396529"/>
                          <a:pt x="1565747" y="1381287"/>
                          <a:pt x="1577009" y="1370025"/>
                        </a:cubicBezTo>
                        <a:cubicBezTo>
                          <a:pt x="1588271" y="1358763"/>
                          <a:pt x="1604329" y="1353471"/>
                          <a:pt x="1616766" y="1343521"/>
                        </a:cubicBezTo>
                        <a:cubicBezTo>
                          <a:pt x="1626522" y="1335716"/>
                          <a:pt x="1634435" y="1325851"/>
                          <a:pt x="1643270" y="1317016"/>
                        </a:cubicBezTo>
                        <a:cubicBezTo>
                          <a:pt x="1647687" y="1303764"/>
                          <a:pt x="1649335" y="1289238"/>
                          <a:pt x="1656522" y="1277260"/>
                        </a:cubicBezTo>
                        <a:cubicBezTo>
                          <a:pt x="1667087" y="1259651"/>
                          <a:pt x="1707305" y="1231990"/>
                          <a:pt x="1722783" y="1224251"/>
                        </a:cubicBezTo>
                        <a:cubicBezTo>
                          <a:pt x="1726734" y="1222276"/>
                          <a:pt x="1731618" y="1224251"/>
                          <a:pt x="1736035" y="122425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187B8B2-1954-48ED-B3EC-D37F58FE2C6C}"/>
              </a:ext>
            </a:extLst>
          </p:cNvPr>
          <p:cNvSpPr txBox="1">
            <a:spLocks/>
          </p:cNvSpPr>
          <p:nvPr/>
        </p:nvSpPr>
        <p:spPr>
          <a:xfrm>
            <a:off x="3966835" y="29509"/>
            <a:ext cx="3432458" cy="1285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400" b="1" dirty="0"/>
              <a:t>Thin</a:t>
            </a:r>
            <a:r>
              <a:rPr lang="en-US" sz="2400" dirty="0"/>
              <a:t> = </a:t>
            </a:r>
          </a:p>
          <a:p>
            <a:pPr marL="0" indent="0" algn="ctr">
              <a:buNone/>
            </a:pPr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372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E260C6E-EBD9-49C9-A5E5-1481E5EFC684}"/>
              </a:ext>
            </a:extLst>
          </p:cNvPr>
          <p:cNvSpPr/>
          <p:nvPr/>
        </p:nvSpPr>
        <p:spPr>
          <a:xfrm>
            <a:off x="4445000" y="0"/>
            <a:ext cx="8255000" cy="70484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03AEAD-49F8-4197-829B-1FB2E3B2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2" y="53479"/>
            <a:ext cx="10515600" cy="1356213"/>
          </a:xfrm>
        </p:spPr>
        <p:txBody>
          <a:bodyPr/>
          <a:lstStyle/>
          <a:p>
            <a:r>
              <a:rPr lang="es-419" dirty="0" err="1">
                <a:latin typeface="Bahnschrift" panose="020B0502040204020203" pitchFamily="34" charset="0"/>
              </a:rPr>
              <a:t>Calibration</a:t>
            </a:r>
            <a:endParaRPr lang="es-419" dirty="0">
              <a:latin typeface="Bahnschrift" panose="020B0502040204020203" pitchFamily="34" charset="0"/>
            </a:endParaRPr>
          </a:p>
        </p:txBody>
      </p:sp>
      <p:pic>
        <p:nvPicPr>
          <p:cNvPr id="7" name="Imagen 6" descr="Una 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B636EE7E-AA65-4262-B021-67C197CAC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2" y="3139659"/>
            <a:ext cx="3670886" cy="3670886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8233F8AD-3540-4E8E-B427-3FB40C3C6559}"/>
              </a:ext>
            </a:extLst>
          </p:cNvPr>
          <p:cNvSpPr/>
          <p:nvPr/>
        </p:nvSpPr>
        <p:spPr>
          <a:xfrm>
            <a:off x="4617207" y="317500"/>
            <a:ext cx="7473778" cy="633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F8F8FF-113E-4BA5-A3E8-019372541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39" r="15669" b="78982"/>
          <a:stretch/>
        </p:blipFill>
        <p:spPr>
          <a:xfrm>
            <a:off x="366798" y="3018162"/>
            <a:ext cx="3670887" cy="423533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BE80284-BD9C-475D-A4A5-EF93C76DBCC7}"/>
              </a:ext>
            </a:extLst>
          </p:cNvPr>
          <p:cNvCxnSpPr>
            <a:cxnSpLocks/>
          </p:cNvCxnSpPr>
          <p:nvPr/>
        </p:nvCxnSpPr>
        <p:spPr>
          <a:xfrm>
            <a:off x="289682" y="1270000"/>
            <a:ext cx="388861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3">
            <a:extLst>
              <a:ext uri="{FF2B5EF4-FFF2-40B4-BE49-F238E27FC236}">
                <a16:creationId xmlns:a16="http://schemas.microsoft.com/office/drawing/2014/main" id="{1B16503D-7C4A-4744-9680-CFB939B49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35"/>
          <a:stretch/>
        </p:blipFill>
        <p:spPr bwMode="auto">
          <a:xfrm>
            <a:off x="185751" y="1385297"/>
            <a:ext cx="178882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5060C0F-9EF2-46F1-96E6-2821A160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14</a:t>
            </a:fld>
            <a:endParaRPr lang="es-419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204EF3-751D-4B3D-B6CC-62DD0D1A8D6B}"/>
              </a:ext>
            </a:extLst>
          </p:cNvPr>
          <p:cNvSpPr txBox="1"/>
          <p:nvPr/>
        </p:nvSpPr>
        <p:spPr>
          <a:xfrm>
            <a:off x="2056128" y="1402835"/>
            <a:ext cx="234591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419" sz="1400" dirty="0"/>
              <a:t>Energy = ADC </a:t>
            </a:r>
            <a:r>
              <a:rPr lang="es-419" sz="1400" dirty="0" err="1"/>
              <a:t>channel</a:t>
            </a:r>
            <a:r>
              <a:rPr lang="es-419" sz="1400" dirty="0"/>
              <a:t> </a:t>
            </a:r>
            <a:r>
              <a:rPr lang="es-419" sz="1400" dirty="0" err="1"/>
              <a:t>slope</a:t>
            </a:r>
            <a:r>
              <a:rPr lang="es-419" sz="1400" dirty="0"/>
              <a:t> + </a:t>
            </a:r>
            <a:r>
              <a:rPr lang="es-419" sz="1400" dirty="0" err="1"/>
              <a:t>intercept</a:t>
            </a:r>
            <a:r>
              <a:rPr lang="es-419" sz="1400" dirty="0"/>
              <a:t> 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174FE9-C060-42F7-96DC-42E726F27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380" y="2139886"/>
            <a:ext cx="234592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419" altLang="es-419" sz="1400" dirty="0" err="1">
                <a:solidFill>
                  <a:srgbClr val="000000"/>
                </a:solidFill>
              </a:rPr>
              <a:t>Intercept</a:t>
            </a:r>
            <a:r>
              <a:rPr lang="es-419" altLang="es-419" sz="1400" dirty="0">
                <a:solidFill>
                  <a:srgbClr val="000000"/>
                </a:solidFill>
              </a:rPr>
              <a:t> = </a:t>
            </a:r>
            <a:r>
              <a:rPr kumimoji="0" lang="es-419" altLang="es-419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-1.1627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419" altLang="es-419" sz="1400" dirty="0" err="1">
                <a:solidFill>
                  <a:srgbClr val="000000"/>
                </a:solidFill>
              </a:rPr>
              <a:t>Slope</a:t>
            </a:r>
            <a:r>
              <a:rPr lang="es-419" altLang="es-419" sz="1400" dirty="0">
                <a:solidFill>
                  <a:srgbClr val="000000"/>
                </a:solidFill>
              </a:rPr>
              <a:t> = </a:t>
            </a:r>
            <a:r>
              <a:rPr kumimoji="0" lang="es-419" altLang="es-419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0.3847 </a:t>
            </a:r>
            <a:endParaRPr kumimoji="0" lang="es-419" altLang="es-419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D3371A-9CF8-4848-B885-3FE650BDE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344" y="373042"/>
            <a:ext cx="7289436" cy="59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34B5AB-66DD-4DBF-9FCF-478870870970}"/>
              </a:ext>
            </a:extLst>
          </p:cNvPr>
          <p:cNvSpPr/>
          <p:nvPr/>
        </p:nvSpPr>
        <p:spPr>
          <a:xfrm>
            <a:off x="-265043" y="238539"/>
            <a:ext cx="13331686" cy="9409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DA53D9-ACE7-4A48-ADBE-A9A17C10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2" y="53479"/>
            <a:ext cx="10515600" cy="1356213"/>
          </a:xfrm>
        </p:spPr>
        <p:txBody>
          <a:bodyPr/>
          <a:lstStyle/>
          <a:p>
            <a:r>
              <a:rPr lang="es-419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Estimating</a:t>
            </a:r>
            <a:r>
              <a:rPr lang="es-419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419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number</a:t>
            </a:r>
            <a:r>
              <a:rPr lang="es-419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419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of</a:t>
            </a:r>
            <a:r>
              <a:rPr lang="es-419" dirty="0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s-419" dirty="0" err="1">
                <a:solidFill>
                  <a:schemeClr val="bg2">
                    <a:lumMod val="25000"/>
                  </a:schemeClr>
                </a:solidFill>
                <a:latin typeface="Bahnschrift" panose="020B0502040204020203" pitchFamily="34" charset="0"/>
              </a:rPr>
              <a:t>events</a:t>
            </a:r>
            <a:endParaRPr lang="es-419" dirty="0">
              <a:solidFill>
                <a:schemeClr val="bg2">
                  <a:lumMod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5573AF-8FA4-47B5-A175-83DBC5FD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4" y="1409692"/>
            <a:ext cx="11032474" cy="503331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6AACB7C-45A4-47D7-8DFE-681019BCF35A}"/>
              </a:ext>
            </a:extLst>
          </p:cNvPr>
          <p:cNvSpPr txBox="1"/>
          <p:nvPr/>
        </p:nvSpPr>
        <p:spPr>
          <a:xfrm>
            <a:off x="4259595" y="1409692"/>
            <a:ext cx="2167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comment</a:t>
            </a:r>
            <a:endParaRPr lang="es-ES" dirty="0"/>
          </a:p>
          <a:p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073C8E-F494-47F5-94D0-A4471358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15</a:t>
            </a:fld>
            <a:endParaRPr lang="es-419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038F65-4637-4579-B67F-932EF4EB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2" y="1437438"/>
            <a:ext cx="11549375" cy="49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2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2F98A653-2156-40FF-9389-A15BC0E7B0CD}"/>
              </a:ext>
            </a:extLst>
          </p:cNvPr>
          <p:cNvSpPr/>
          <p:nvPr/>
        </p:nvSpPr>
        <p:spPr>
          <a:xfrm>
            <a:off x="132522" y="1219199"/>
            <a:ext cx="5621071" cy="28227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3FACC0E-59A9-4395-8E6C-B67A08FF42B1}"/>
              </a:ext>
            </a:extLst>
          </p:cNvPr>
          <p:cNvSpPr/>
          <p:nvPr/>
        </p:nvSpPr>
        <p:spPr>
          <a:xfrm>
            <a:off x="1272209" y="238539"/>
            <a:ext cx="11794434" cy="940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B0853C-530C-41A6-8B0E-FEEC1214B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1" t="22107" r="23969" b="2508"/>
          <a:stretch/>
        </p:blipFill>
        <p:spPr>
          <a:xfrm>
            <a:off x="288386" y="1242499"/>
            <a:ext cx="3137096" cy="27530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055188-3B22-425A-A01C-69A62BD72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75" r="19542"/>
          <a:stretch/>
        </p:blipFill>
        <p:spPr>
          <a:xfrm>
            <a:off x="6324578" y="1337031"/>
            <a:ext cx="2866012" cy="24780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37A011-9128-46DB-A886-1AD28167E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5" t="18473" r="30580" b="-1"/>
          <a:stretch/>
        </p:blipFill>
        <p:spPr>
          <a:xfrm>
            <a:off x="234478" y="4126783"/>
            <a:ext cx="3199057" cy="29774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2C474E-8FC3-4582-A6A8-95EA54F687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32" r="32500"/>
          <a:stretch/>
        </p:blipFill>
        <p:spPr>
          <a:xfrm>
            <a:off x="6163028" y="3880564"/>
            <a:ext cx="3438396" cy="2977436"/>
          </a:xfrm>
          <a:prstGeom prst="rect">
            <a:avLst/>
          </a:prstGeom>
        </p:spPr>
      </p:pic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3D6F4AD8-AC3E-4945-A78A-74BDC5EAEB82}"/>
              </a:ext>
            </a:extLst>
          </p:cNvPr>
          <p:cNvSpPr/>
          <p:nvPr/>
        </p:nvSpPr>
        <p:spPr>
          <a:xfrm>
            <a:off x="3617843" y="4262149"/>
            <a:ext cx="1899592" cy="1820599"/>
          </a:xfrm>
          <a:custGeom>
            <a:avLst/>
            <a:gdLst>
              <a:gd name="connsiteX0" fmla="*/ 0 w 1899592"/>
              <a:gd name="connsiteY0" fmla="*/ 548390 h 1820599"/>
              <a:gd name="connsiteX1" fmla="*/ 132522 w 1899592"/>
              <a:gd name="connsiteY1" fmla="*/ 495381 h 1820599"/>
              <a:gd name="connsiteX2" fmla="*/ 278296 w 1899592"/>
              <a:gd name="connsiteY2" fmla="*/ 455625 h 1820599"/>
              <a:gd name="connsiteX3" fmla="*/ 477079 w 1899592"/>
              <a:gd name="connsiteY3" fmla="*/ 362860 h 1820599"/>
              <a:gd name="connsiteX4" fmla="*/ 742122 w 1899592"/>
              <a:gd name="connsiteY4" fmla="*/ 164077 h 1820599"/>
              <a:gd name="connsiteX5" fmla="*/ 848140 w 1899592"/>
              <a:gd name="connsiteY5" fmla="*/ 84564 h 1820599"/>
              <a:gd name="connsiteX6" fmla="*/ 901148 w 1899592"/>
              <a:gd name="connsiteY6" fmla="*/ 58060 h 1820599"/>
              <a:gd name="connsiteX7" fmla="*/ 980661 w 1899592"/>
              <a:gd name="connsiteY7" fmla="*/ 5051 h 1820599"/>
              <a:gd name="connsiteX8" fmla="*/ 622853 w 1899592"/>
              <a:gd name="connsiteY8" fmla="*/ 402616 h 1820599"/>
              <a:gd name="connsiteX9" fmla="*/ 424070 w 1899592"/>
              <a:gd name="connsiteY9" fmla="*/ 667660 h 1820599"/>
              <a:gd name="connsiteX10" fmla="*/ 265044 w 1899592"/>
              <a:gd name="connsiteY10" fmla="*/ 919451 h 1820599"/>
              <a:gd name="connsiteX11" fmla="*/ 198783 w 1899592"/>
              <a:gd name="connsiteY11" fmla="*/ 972460 h 1820599"/>
              <a:gd name="connsiteX12" fmla="*/ 92766 w 1899592"/>
              <a:gd name="connsiteY12" fmla="*/ 1051973 h 1820599"/>
              <a:gd name="connsiteX13" fmla="*/ 185531 w 1899592"/>
              <a:gd name="connsiteY13" fmla="*/ 1091729 h 1820599"/>
              <a:gd name="connsiteX14" fmla="*/ 344557 w 1899592"/>
              <a:gd name="connsiteY14" fmla="*/ 998964 h 1820599"/>
              <a:gd name="connsiteX15" fmla="*/ 556592 w 1899592"/>
              <a:gd name="connsiteY15" fmla="*/ 786929 h 1820599"/>
              <a:gd name="connsiteX16" fmla="*/ 1152940 w 1899592"/>
              <a:gd name="connsiteY16" fmla="*/ 402616 h 1820599"/>
              <a:gd name="connsiteX17" fmla="*/ 1232453 w 1899592"/>
              <a:gd name="connsiteY17" fmla="*/ 362860 h 1820599"/>
              <a:gd name="connsiteX18" fmla="*/ 1272209 w 1899592"/>
              <a:gd name="connsiteY18" fmla="*/ 336355 h 1820599"/>
              <a:gd name="connsiteX19" fmla="*/ 1298714 w 1899592"/>
              <a:gd name="connsiteY19" fmla="*/ 309851 h 1820599"/>
              <a:gd name="connsiteX20" fmla="*/ 1232453 w 1899592"/>
              <a:gd name="connsiteY20" fmla="*/ 349608 h 1820599"/>
              <a:gd name="connsiteX21" fmla="*/ 821635 w 1899592"/>
              <a:gd name="connsiteY21" fmla="*/ 747173 h 1820599"/>
              <a:gd name="connsiteX22" fmla="*/ 596348 w 1899592"/>
              <a:gd name="connsiteY22" fmla="*/ 972460 h 1820599"/>
              <a:gd name="connsiteX23" fmla="*/ 530087 w 1899592"/>
              <a:gd name="connsiteY23" fmla="*/ 1038721 h 1820599"/>
              <a:gd name="connsiteX24" fmla="*/ 477079 w 1899592"/>
              <a:gd name="connsiteY24" fmla="*/ 1078477 h 1820599"/>
              <a:gd name="connsiteX25" fmla="*/ 371061 w 1899592"/>
              <a:gd name="connsiteY25" fmla="*/ 1171242 h 1820599"/>
              <a:gd name="connsiteX26" fmla="*/ 477079 w 1899592"/>
              <a:gd name="connsiteY26" fmla="*/ 1184494 h 1820599"/>
              <a:gd name="connsiteX27" fmla="*/ 662609 w 1899592"/>
              <a:gd name="connsiteY27" fmla="*/ 1104981 h 1820599"/>
              <a:gd name="connsiteX28" fmla="*/ 808383 w 1899592"/>
              <a:gd name="connsiteY28" fmla="*/ 1078477 h 1820599"/>
              <a:gd name="connsiteX29" fmla="*/ 1007166 w 1899592"/>
              <a:gd name="connsiteY29" fmla="*/ 932703 h 1820599"/>
              <a:gd name="connsiteX30" fmla="*/ 1179444 w 1899592"/>
              <a:gd name="connsiteY30" fmla="*/ 879694 h 1820599"/>
              <a:gd name="connsiteX31" fmla="*/ 1258957 w 1899592"/>
              <a:gd name="connsiteY31" fmla="*/ 826686 h 1820599"/>
              <a:gd name="connsiteX32" fmla="*/ 1351722 w 1899592"/>
              <a:gd name="connsiteY32" fmla="*/ 786929 h 1820599"/>
              <a:gd name="connsiteX33" fmla="*/ 1431235 w 1899592"/>
              <a:gd name="connsiteY33" fmla="*/ 694164 h 1820599"/>
              <a:gd name="connsiteX34" fmla="*/ 1457740 w 1899592"/>
              <a:gd name="connsiteY34" fmla="*/ 667660 h 1820599"/>
              <a:gd name="connsiteX35" fmla="*/ 1179444 w 1899592"/>
              <a:gd name="connsiteY35" fmla="*/ 959208 h 1820599"/>
              <a:gd name="connsiteX36" fmla="*/ 967409 w 1899592"/>
              <a:gd name="connsiteY36" fmla="*/ 1144738 h 1820599"/>
              <a:gd name="connsiteX37" fmla="*/ 887896 w 1899592"/>
              <a:gd name="connsiteY37" fmla="*/ 1210999 h 1820599"/>
              <a:gd name="connsiteX38" fmla="*/ 781879 w 1899592"/>
              <a:gd name="connsiteY38" fmla="*/ 1277260 h 1820599"/>
              <a:gd name="connsiteX39" fmla="*/ 742122 w 1899592"/>
              <a:gd name="connsiteY39" fmla="*/ 1317016 h 1820599"/>
              <a:gd name="connsiteX40" fmla="*/ 914400 w 1899592"/>
              <a:gd name="connsiteY40" fmla="*/ 1224251 h 1820599"/>
              <a:gd name="connsiteX41" fmla="*/ 1232453 w 1899592"/>
              <a:gd name="connsiteY41" fmla="*/ 919451 h 1820599"/>
              <a:gd name="connsiteX42" fmla="*/ 1364974 w 1899592"/>
              <a:gd name="connsiteY42" fmla="*/ 826686 h 1820599"/>
              <a:gd name="connsiteX43" fmla="*/ 1669774 w 1899592"/>
              <a:gd name="connsiteY43" fmla="*/ 707416 h 1820599"/>
              <a:gd name="connsiteX44" fmla="*/ 1722783 w 1899592"/>
              <a:gd name="connsiteY44" fmla="*/ 680912 h 1820599"/>
              <a:gd name="connsiteX45" fmla="*/ 1789044 w 1899592"/>
              <a:gd name="connsiteY45" fmla="*/ 588147 h 1820599"/>
              <a:gd name="connsiteX46" fmla="*/ 1815548 w 1899592"/>
              <a:gd name="connsiteY46" fmla="*/ 561642 h 1820599"/>
              <a:gd name="connsiteX47" fmla="*/ 1855305 w 1899592"/>
              <a:gd name="connsiteY47" fmla="*/ 548390 h 1820599"/>
              <a:gd name="connsiteX48" fmla="*/ 1895061 w 1899592"/>
              <a:gd name="connsiteY48" fmla="*/ 521886 h 1820599"/>
              <a:gd name="connsiteX49" fmla="*/ 1881809 w 1899592"/>
              <a:gd name="connsiteY49" fmla="*/ 588147 h 1820599"/>
              <a:gd name="connsiteX50" fmla="*/ 1815548 w 1899592"/>
              <a:gd name="connsiteY50" fmla="*/ 694164 h 1820599"/>
              <a:gd name="connsiteX51" fmla="*/ 1683027 w 1899592"/>
              <a:gd name="connsiteY51" fmla="*/ 1078477 h 1820599"/>
              <a:gd name="connsiteX52" fmla="*/ 1510748 w 1899592"/>
              <a:gd name="connsiteY52" fmla="*/ 1356773 h 1820599"/>
              <a:gd name="connsiteX53" fmla="*/ 1378227 w 1899592"/>
              <a:gd name="connsiteY53" fmla="*/ 1449538 h 1820599"/>
              <a:gd name="connsiteX54" fmla="*/ 1258957 w 1899592"/>
              <a:gd name="connsiteY54" fmla="*/ 1568808 h 1820599"/>
              <a:gd name="connsiteX55" fmla="*/ 1179444 w 1899592"/>
              <a:gd name="connsiteY55" fmla="*/ 1701329 h 1820599"/>
              <a:gd name="connsiteX56" fmla="*/ 1152940 w 1899592"/>
              <a:gd name="connsiteY56" fmla="*/ 1754338 h 1820599"/>
              <a:gd name="connsiteX57" fmla="*/ 1126435 w 1899592"/>
              <a:gd name="connsiteY57" fmla="*/ 1780842 h 1820599"/>
              <a:gd name="connsiteX58" fmla="*/ 1099931 w 1899592"/>
              <a:gd name="connsiteY58" fmla="*/ 1820599 h 1820599"/>
              <a:gd name="connsiteX59" fmla="*/ 1113183 w 1899592"/>
              <a:gd name="connsiteY59" fmla="*/ 1754338 h 1820599"/>
              <a:gd name="connsiteX60" fmla="*/ 1245705 w 1899592"/>
              <a:gd name="connsiteY60" fmla="*/ 1595312 h 1820599"/>
              <a:gd name="connsiteX61" fmla="*/ 1351722 w 1899592"/>
              <a:gd name="connsiteY61" fmla="*/ 1542303 h 1820599"/>
              <a:gd name="connsiteX62" fmla="*/ 1484244 w 1899592"/>
              <a:gd name="connsiteY62" fmla="*/ 1436286 h 1820599"/>
              <a:gd name="connsiteX63" fmla="*/ 1550505 w 1899592"/>
              <a:gd name="connsiteY63" fmla="*/ 1409781 h 1820599"/>
              <a:gd name="connsiteX64" fmla="*/ 1577009 w 1899592"/>
              <a:gd name="connsiteY64" fmla="*/ 1370025 h 1820599"/>
              <a:gd name="connsiteX65" fmla="*/ 1616766 w 1899592"/>
              <a:gd name="connsiteY65" fmla="*/ 1343521 h 1820599"/>
              <a:gd name="connsiteX66" fmla="*/ 1643270 w 1899592"/>
              <a:gd name="connsiteY66" fmla="*/ 1317016 h 1820599"/>
              <a:gd name="connsiteX67" fmla="*/ 1656522 w 1899592"/>
              <a:gd name="connsiteY67" fmla="*/ 1277260 h 1820599"/>
              <a:gd name="connsiteX68" fmla="*/ 1722783 w 1899592"/>
              <a:gd name="connsiteY68" fmla="*/ 1224251 h 1820599"/>
              <a:gd name="connsiteX69" fmla="*/ 1736035 w 1899592"/>
              <a:gd name="connsiteY69" fmla="*/ 1224251 h 182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899592" h="1820599" extrusionOk="0">
                <a:moveTo>
                  <a:pt x="0" y="548390"/>
                </a:moveTo>
                <a:cubicBezTo>
                  <a:pt x="38904" y="533387"/>
                  <a:pt x="97277" y="506336"/>
                  <a:pt x="132522" y="495381"/>
                </a:cubicBezTo>
                <a:cubicBezTo>
                  <a:pt x="174209" y="482642"/>
                  <a:pt x="223510" y="473657"/>
                  <a:pt x="278296" y="455625"/>
                </a:cubicBezTo>
                <a:cubicBezTo>
                  <a:pt x="337348" y="437419"/>
                  <a:pt x="426255" y="392226"/>
                  <a:pt x="477079" y="362860"/>
                </a:cubicBezTo>
                <a:cubicBezTo>
                  <a:pt x="623074" y="174037"/>
                  <a:pt x="449891" y="453392"/>
                  <a:pt x="742122" y="164077"/>
                </a:cubicBezTo>
                <a:cubicBezTo>
                  <a:pt x="774673" y="137051"/>
                  <a:pt x="814744" y="109368"/>
                  <a:pt x="848140" y="84564"/>
                </a:cubicBezTo>
                <a:cubicBezTo>
                  <a:pt x="863829" y="72886"/>
                  <a:pt x="884066" y="73896"/>
                  <a:pt x="901148" y="58060"/>
                </a:cubicBezTo>
                <a:cubicBezTo>
                  <a:pt x="922599" y="37377"/>
                  <a:pt x="1006324" y="-21690"/>
                  <a:pt x="980661" y="5051"/>
                </a:cubicBezTo>
                <a:cubicBezTo>
                  <a:pt x="771273" y="229314"/>
                  <a:pt x="818880" y="175698"/>
                  <a:pt x="622853" y="402616"/>
                </a:cubicBezTo>
                <a:cubicBezTo>
                  <a:pt x="575906" y="477470"/>
                  <a:pt x="455654" y="571239"/>
                  <a:pt x="424070" y="667660"/>
                </a:cubicBezTo>
                <a:cubicBezTo>
                  <a:pt x="362600" y="755075"/>
                  <a:pt x="337885" y="834594"/>
                  <a:pt x="265044" y="919451"/>
                </a:cubicBezTo>
                <a:cubicBezTo>
                  <a:pt x="245493" y="935604"/>
                  <a:pt x="219533" y="954516"/>
                  <a:pt x="198783" y="972460"/>
                </a:cubicBezTo>
                <a:cubicBezTo>
                  <a:pt x="125772" y="1058823"/>
                  <a:pt x="165481" y="1029340"/>
                  <a:pt x="92766" y="1051973"/>
                </a:cubicBezTo>
                <a:cubicBezTo>
                  <a:pt x="62014" y="1081343"/>
                  <a:pt x="-4551" y="1145028"/>
                  <a:pt x="185531" y="1091729"/>
                </a:cubicBezTo>
                <a:cubicBezTo>
                  <a:pt x="250149" y="1076724"/>
                  <a:pt x="303782" y="1040894"/>
                  <a:pt x="344557" y="998964"/>
                </a:cubicBezTo>
                <a:cubicBezTo>
                  <a:pt x="426440" y="947344"/>
                  <a:pt x="485268" y="848186"/>
                  <a:pt x="556592" y="786929"/>
                </a:cubicBezTo>
                <a:cubicBezTo>
                  <a:pt x="1199180" y="276404"/>
                  <a:pt x="895077" y="492625"/>
                  <a:pt x="1152940" y="402616"/>
                </a:cubicBezTo>
                <a:cubicBezTo>
                  <a:pt x="1238567" y="376470"/>
                  <a:pt x="1158121" y="407523"/>
                  <a:pt x="1232453" y="362860"/>
                </a:cubicBezTo>
                <a:cubicBezTo>
                  <a:pt x="1246078" y="357644"/>
                  <a:pt x="1263787" y="347629"/>
                  <a:pt x="1272209" y="336355"/>
                </a:cubicBezTo>
                <a:cubicBezTo>
                  <a:pt x="1279415" y="330413"/>
                  <a:pt x="1310539" y="304224"/>
                  <a:pt x="1298714" y="309851"/>
                </a:cubicBezTo>
                <a:cubicBezTo>
                  <a:pt x="1275963" y="318756"/>
                  <a:pt x="1251543" y="330159"/>
                  <a:pt x="1232453" y="349608"/>
                </a:cubicBezTo>
                <a:cubicBezTo>
                  <a:pt x="1054700" y="515054"/>
                  <a:pt x="947233" y="666781"/>
                  <a:pt x="821635" y="747173"/>
                </a:cubicBezTo>
                <a:cubicBezTo>
                  <a:pt x="744648" y="839124"/>
                  <a:pt x="677840" y="900779"/>
                  <a:pt x="596348" y="972460"/>
                </a:cubicBezTo>
                <a:cubicBezTo>
                  <a:pt x="570732" y="986759"/>
                  <a:pt x="545853" y="1019860"/>
                  <a:pt x="530087" y="1038721"/>
                </a:cubicBezTo>
                <a:cubicBezTo>
                  <a:pt x="507715" y="1053972"/>
                  <a:pt x="493458" y="1064661"/>
                  <a:pt x="477079" y="1078477"/>
                </a:cubicBezTo>
                <a:cubicBezTo>
                  <a:pt x="379644" y="1168697"/>
                  <a:pt x="451618" y="1133259"/>
                  <a:pt x="371061" y="1171242"/>
                </a:cubicBezTo>
                <a:cubicBezTo>
                  <a:pt x="330262" y="1217089"/>
                  <a:pt x="232731" y="1241865"/>
                  <a:pt x="477079" y="1184494"/>
                </a:cubicBezTo>
                <a:cubicBezTo>
                  <a:pt x="550268" y="1172986"/>
                  <a:pt x="608785" y="1114676"/>
                  <a:pt x="662609" y="1104981"/>
                </a:cubicBezTo>
                <a:cubicBezTo>
                  <a:pt x="707718" y="1089099"/>
                  <a:pt x="760169" y="1083582"/>
                  <a:pt x="808383" y="1078477"/>
                </a:cubicBezTo>
                <a:cubicBezTo>
                  <a:pt x="886449" y="1023585"/>
                  <a:pt x="931834" y="979089"/>
                  <a:pt x="1007166" y="932703"/>
                </a:cubicBezTo>
                <a:cubicBezTo>
                  <a:pt x="1062779" y="924408"/>
                  <a:pt x="1113231" y="903617"/>
                  <a:pt x="1179444" y="879694"/>
                </a:cubicBezTo>
                <a:cubicBezTo>
                  <a:pt x="1199936" y="857825"/>
                  <a:pt x="1235007" y="842597"/>
                  <a:pt x="1258957" y="826686"/>
                </a:cubicBezTo>
                <a:cubicBezTo>
                  <a:pt x="1300214" y="801452"/>
                  <a:pt x="1310018" y="802482"/>
                  <a:pt x="1351722" y="786929"/>
                </a:cubicBezTo>
                <a:cubicBezTo>
                  <a:pt x="1433514" y="722345"/>
                  <a:pt x="1398608" y="772760"/>
                  <a:pt x="1431235" y="694164"/>
                </a:cubicBezTo>
                <a:cubicBezTo>
                  <a:pt x="1438334" y="683116"/>
                  <a:pt x="1460276" y="654874"/>
                  <a:pt x="1457740" y="667660"/>
                </a:cubicBezTo>
                <a:cubicBezTo>
                  <a:pt x="1386578" y="798238"/>
                  <a:pt x="1243713" y="896355"/>
                  <a:pt x="1179444" y="959208"/>
                </a:cubicBezTo>
                <a:cubicBezTo>
                  <a:pt x="1050511" y="1163874"/>
                  <a:pt x="1125623" y="983856"/>
                  <a:pt x="967409" y="1144738"/>
                </a:cubicBezTo>
                <a:cubicBezTo>
                  <a:pt x="937769" y="1163812"/>
                  <a:pt x="911079" y="1194369"/>
                  <a:pt x="887896" y="1210999"/>
                </a:cubicBezTo>
                <a:cubicBezTo>
                  <a:pt x="858654" y="1229803"/>
                  <a:pt x="827014" y="1248432"/>
                  <a:pt x="781879" y="1277260"/>
                </a:cubicBezTo>
                <a:cubicBezTo>
                  <a:pt x="767038" y="1291241"/>
                  <a:pt x="727916" y="1322979"/>
                  <a:pt x="742122" y="1317016"/>
                </a:cubicBezTo>
                <a:cubicBezTo>
                  <a:pt x="809195" y="1299461"/>
                  <a:pt x="849732" y="1260725"/>
                  <a:pt x="914400" y="1224251"/>
                </a:cubicBezTo>
                <a:cubicBezTo>
                  <a:pt x="1197238" y="969353"/>
                  <a:pt x="1004461" y="1208432"/>
                  <a:pt x="1232453" y="919451"/>
                </a:cubicBezTo>
                <a:cubicBezTo>
                  <a:pt x="1279242" y="878213"/>
                  <a:pt x="1309267" y="846183"/>
                  <a:pt x="1364974" y="826686"/>
                </a:cubicBezTo>
                <a:cubicBezTo>
                  <a:pt x="1430946" y="793146"/>
                  <a:pt x="1599470" y="747006"/>
                  <a:pt x="1669774" y="707416"/>
                </a:cubicBezTo>
                <a:cubicBezTo>
                  <a:pt x="1692958" y="701303"/>
                  <a:pt x="1710163" y="692414"/>
                  <a:pt x="1722783" y="680912"/>
                </a:cubicBezTo>
                <a:cubicBezTo>
                  <a:pt x="1734130" y="651000"/>
                  <a:pt x="1767449" y="618830"/>
                  <a:pt x="1789044" y="588147"/>
                </a:cubicBezTo>
                <a:cubicBezTo>
                  <a:pt x="1797669" y="578439"/>
                  <a:pt x="1803672" y="567811"/>
                  <a:pt x="1815548" y="561642"/>
                </a:cubicBezTo>
                <a:cubicBezTo>
                  <a:pt x="1828892" y="555166"/>
                  <a:pt x="1838952" y="551867"/>
                  <a:pt x="1855305" y="548390"/>
                </a:cubicBezTo>
                <a:cubicBezTo>
                  <a:pt x="1869392" y="535813"/>
                  <a:pt x="1883804" y="511719"/>
                  <a:pt x="1895061" y="521886"/>
                </a:cubicBezTo>
                <a:cubicBezTo>
                  <a:pt x="1905655" y="541520"/>
                  <a:pt x="1891815" y="573557"/>
                  <a:pt x="1881809" y="588147"/>
                </a:cubicBezTo>
                <a:cubicBezTo>
                  <a:pt x="1871240" y="630883"/>
                  <a:pt x="1820193" y="651212"/>
                  <a:pt x="1815548" y="694164"/>
                </a:cubicBezTo>
                <a:cubicBezTo>
                  <a:pt x="1730691" y="831367"/>
                  <a:pt x="1758393" y="934799"/>
                  <a:pt x="1683027" y="1078477"/>
                </a:cubicBezTo>
                <a:cubicBezTo>
                  <a:pt x="1662538" y="1115019"/>
                  <a:pt x="1551970" y="1338025"/>
                  <a:pt x="1510748" y="1356773"/>
                </a:cubicBezTo>
                <a:cubicBezTo>
                  <a:pt x="1446937" y="1388550"/>
                  <a:pt x="1433318" y="1400570"/>
                  <a:pt x="1378227" y="1449538"/>
                </a:cubicBezTo>
                <a:cubicBezTo>
                  <a:pt x="1333200" y="1480042"/>
                  <a:pt x="1285247" y="1518951"/>
                  <a:pt x="1258957" y="1568808"/>
                </a:cubicBezTo>
                <a:cubicBezTo>
                  <a:pt x="1139708" y="1806336"/>
                  <a:pt x="1283526" y="1509819"/>
                  <a:pt x="1179444" y="1701329"/>
                </a:cubicBezTo>
                <a:cubicBezTo>
                  <a:pt x="1166255" y="1718204"/>
                  <a:pt x="1160419" y="1736790"/>
                  <a:pt x="1152940" y="1754338"/>
                </a:cubicBezTo>
                <a:cubicBezTo>
                  <a:pt x="1146220" y="1766977"/>
                  <a:pt x="1133695" y="1774251"/>
                  <a:pt x="1126435" y="1780842"/>
                </a:cubicBezTo>
                <a:cubicBezTo>
                  <a:pt x="1116828" y="1793176"/>
                  <a:pt x="1104457" y="1808558"/>
                  <a:pt x="1099931" y="1820599"/>
                </a:cubicBezTo>
                <a:cubicBezTo>
                  <a:pt x="1102944" y="1798080"/>
                  <a:pt x="1106799" y="1777257"/>
                  <a:pt x="1113183" y="1754338"/>
                </a:cubicBezTo>
                <a:cubicBezTo>
                  <a:pt x="1138386" y="1711518"/>
                  <a:pt x="1195432" y="1626218"/>
                  <a:pt x="1245705" y="1595312"/>
                </a:cubicBezTo>
                <a:cubicBezTo>
                  <a:pt x="1280809" y="1577193"/>
                  <a:pt x="1317697" y="1564870"/>
                  <a:pt x="1351722" y="1542303"/>
                </a:cubicBezTo>
                <a:cubicBezTo>
                  <a:pt x="1384997" y="1529838"/>
                  <a:pt x="1444207" y="1454694"/>
                  <a:pt x="1484244" y="1436286"/>
                </a:cubicBezTo>
                <a:cubicBezTo>
                  <a:pt x="1502986" y="1427259"/>
                  <a:pt x="1527218" y="1423453"/>
                  <a:pt x="1550505" y="1409781"/>
                </a:cubicBezTo>
                <a:cubicBezTo>
                  <a:pt x="1559601" y="1397439"/>
                  <a:pt x="1563660" y="1385008"/>
                  <a:pt x="1577009" y="1370025"/>
                </a:cubicBezTo>
                <a:cubicBezTo>
                  <a:pt x="1588860" y="1358632"/>
                  <a:pt x="1604940" y="1353338"/>
                  <a:pt x="1616766" y="1343521"/>
                </a:cubicBezTo>
                <a:cubicBezTo>
                  <a:pt x="1623698" y="1335543"/>
                  <a:pt x="1631296" y="1323848"/>
                  <a:pt x="1643270" y="1317016"/>
                </a:cubicBezTo>
                <a:cubicBezTo>
                  <a:pt x="1648414" y="1304026"/>
                  <a:pt x="1650414" y="1291932"/>
                  <a:pt x="1656522" y="1277260"/>
                </a:cubicBezTo>
                <a:cubicBezTo>
                  <a:pt x="1669060" y="1260311"/>
                  <a:pt x="1708952" y="1229486"/>
                  <a:pt x="1722783" y="1224251"/>
                </a:cubicBezTo>
                <a:cubicBezTo>
                  <a:pt x="1726555" y="1223082"/>
                  <a:pt x="1731548" y="1225351"/>
                  <a:pt x="1736035" y="1224251"/>
                </a:cubicBezTo>
              </a:path>
            </a:pathLst>
          </a:custGeom>
          <a:noFill/>
          <a:ln w="342900">
            <a:solidFill>
              <a:schemeClr val="tx2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2008834614">
                  <a:custGeom>
                    <a:avLst/>
                    <a:gdLst>
                      <a:gd name="connsiteX0" fmla="*/ 0 w 1899592"/>
                      <a:gd name="connsiteY0" fmla="*/ 548390 h 1820599"/>
                      <a:gd name="connsiteX1" fmla="*/ 132522 w 1899592"/>
                      <a:gd name="connsiteY1" fmla="*/ 495381 h 1820599"/>
                      <a:gd name="connsiteX2" fmla="*/ 278296 w 1899592"/>
                      <a:gd name="connsiteY2" fmla="*/ 455625 h 1820599"/>
                      <a:gd name="connsiteX3" fmla="*/ 477079 w 1899592"/>
                      <a:gd name="connsiteY3" fmla="*/ 362860 h 1820599"/>
                      <a:gd name="connsiteX4" fmla="*/ 742122 w 1899592"/>
                      <a:gd name="connsiteY4" fmla="*/ 164077 h 1820599"/>
                      <a:gd name="connsiteX5" fmla="*/ 848140 w 1899592"/>
                      <a:gd name="connsiteY5" fmla="*/ 84564 h 1820599"/>
                      <a:gd name="connsiteX6" fmla="*/ 901148 w 1899592"/>
                      <a:gd name="connsiteY6" fmla="*/ 58060 h 1820599"/>
                      <a:gd name="connsiteX7" fmla="*/ 980661 w 1899592"/>
                      <a:gd name="connsiteY7" fmla="*/ 5051 h 1820599"/>
                      <a:gd name="connsiteX8" fmla="*/ 622853 w 1899592"/>
                      <a:gd name="connsiteY8" fmla="*/ 402616 h 1820599"/>
                      <a:gd name="connsiteX9" fmla="*/ 424070 w 1899592"/>
                      <a:gd name="connsiteY9" fmla="*/ 667660 h 1820599"/>
                      <a:gd name="connsiteX10" fmla="*/ 265044 w 1899592"/>
                      <a:gd name="connsiteY10" fmla="*/ 919451 h 1820599"/>
                      <a:gd name="connsiteX11" fmla="*/ 198783 w 1899592"/>
                      <a:gd name="connsiteY11" fmla="*/ 972460 h 1820599"/>
                      <a:gd name="connsiteX12" fmla="*/ 92766 w 1899592"/>
                      <a:gd name="connsiteY12" fmla="*/ 1051973 h 1820599"/>
                      <a:gd name="connsiteX13" fmla="*/ 185531 w 1899592"/>
                      <a:gd name="connsiteY13" fmla="*/ 1091729 h 1820599"/>
                      <a:gd name="connsiteX14" fmla="*/ 344557 w 1899592"/>
                      <a:gd name="connsiteY14" fmla="*/ 998964 h 1820599"/>
                      <a:gd name="connsiteX15" fmla="*/ 556592 w 1899592"/>
                      <a:gd name="connsiteY15" fmla="*/ 786929 h 1820599"/>
                      <a:gd name="connsiteX16" fmla="*/ 1152940 w 1899592"/>
                      <a:gd name="connsiteY16" fmla="*/ 402616 h 1820599"/>
                      <a:gd name="connsiteX17" fmla="*/ 1232453 w 1899592"/>
                      <a:gd name="connsiteY17" fmla="*/ 362860 h 1820599"/>
                      <a:gd name="connsiteX18" fmla="*/ 1272209 w 1899592"/>
                      <a:gd name="connsiteY18" fmla="*/ 336355 h 1820599"/>
                      <a:gd name="connsiteX19" fmla="*/ 1298714 w 1899592"/>
                      <a:gd name="connsiteY19" fmla="*/ 309851 h 1820599"/>
                      <a:gd name="connsiteX20" fmla="*/ 1232453 w 1899592"/>
                      <a:gd name="connsiteY20" fmla="*/ 349608 h 1820599"/>
                      <a:gd name="connsiteX21" fmla="*/ 821635 w 1899592"/>
                      <a:gd name="connsiteY21" fmla="*/ 747173 h 1820599"/>
                      <a:gd name="connsiteX22" fmla="*/ 596348 w 1899592"/>
                      <a:gd name="connsiteY22" fmla="*/ 972460 h 1820599"/>
                      <a:gd name="connsiteX23" fmla="*/ 530087 w 1899592"/>
                      <a:gd name="connsiteY23" fmla="*/ 1038721 h 1820599"/>
                      <a:gd name="connsiteX24" fmla="*/ 477079 w 1899592"/>
                      <a:gd name="connsiteY24" fmla="*/ 1078477 h 1820599"/>
                      <a:gd name="connsiteX25" fmla="*/ 371061 w 1899592"/>
                      <a:gd name="connsiteY25" fmla="*/ 1171242 h 1820599"/>
                      <a:gd name="connsiteX26" fmla="*/ 477079 w 1899592"/>
                      <a:gd name="connsiteY26" fmla="*/ 1184494 h 1820599"/>
                      <a:gd name="connsiteX27" fmla="*/ 662609 w 1899592"/>
                      <a:gd name="connsiteY27" fmla="*/ 1104981 h 1820599"/>
                      <a:gd name="connsiteX28" fmla="*/ 808383 w 1899592"/>
                      <a:gd name="connsiteY28" fmla="*/ 1078477 h 1820599"/>
                      <a:gd name="connsiteX29" fmla="*/ 1007166 w 1899592"/>
                      <a:gd name="connsiteY29" fmla="*/ 932703 h 1820599"/>
                      <a:gd name="connsiteX30" fmla="*/ 1179444 w 1899592"/>
                      <a:gd name="connsiteY30" fmla="*/ 879694 h 1820599"/>
                      <a:gd name="connsiteX31" fmla="*/ 1258957 w 1899592"/>
                      <a:gd name="connsiteY31" fmla="*/ 826686 h 1820599"/>
                      <a:gd name="connsiteX32" fmla="*/ 1351722 w 1899592"/>
                      <a:gd name="connsiteY32" fmla="*/ 786929 h 1820599"/>
                      <a:gd name="connsiteX33" fmla="*/ 1431235 w 1899592"/>
                      <a:gd name="connsiteY33" fmla="*/ 694164 h 1820599"/>
                      <a:gd name="connsiteX34" fmla="*/ 1457740 w 1899592"/>
                      <a:gd name="connsiteY34" fmla="*/ 667660 h 1820599"/>
                      <a:gd name="connsiteX35" fmla="*/ 1179444 w 1899592"/>
                      <a:gd name="connsiteY35" fmla="*/ 959208 h 1820599"/>
                      <a:gd name="connsiteX36" fmla="*/ 967409 w 1899592"/>
                      <a:gd name="connsiteY36" fmla="*/ 1144738 h 1820599"/>
                      <a:gd name="connsiteX37" fmla="*/ 887896 w 1899592"/>
                      <a:gd name="connsiteY37" fmla="*/ 1210999 h 1820599"/>
                      <a:gd name="connsiteX38" fmla="*/ 781879 w 1899592"/>
                      <a:gd name="connsiteY38" fmla="*/ 1277260 h 1820599"/>
                      <a:gd name="connsiteX39" fmla="*/ 742122 w 1899592"/>
                      <a:gd name="connsiteY39" fmla="*/ 1317016 h 1820599"/>
                      <a:gd name="connsiteX40" fmla="*/ 914400 w 1899592"/>
                      <a:gd name="connsiteY40" fmla="*/ 1224251 h 1820599"/>
                      <a:gd name="connsiteX41" fmla="*/ 1232453 w 1899592"/>
                      <a:gd name="connsiteY41" fmla="*/ 919451 h 1820599"/>
                      <a:gd name="connsiteX42" fmla="*/ 1364974 w 1899592"/>
                      <a:gd name="connsiteY42" fmla="*/ 826686 h 1820599"/>
                      <a:gd name="connsiteX43" fmla="*/ 1669774 w 1899592"/>
                      <a:gd name="connsiteY43" fmla="*/ 707416 h 1820599"/>
                      <a:gd name="connsiteX44" fmla="*/ 1722783 w 1899592"/>
                      <a:gd name="connsiteY44" fmla="*/ 680912 h 1820599"/>
                      <a:gd name="connsiteX45" fmla="*/ 1789044 w 1899592"/>
                      <a:gd name="connsiteY45" fmla="*/ 588147 h 1820599"/>
                      <a:gd name="connsiteX46" fmla="*/ 1815548 w 1899592"/>
                      <a:gd name="connsiteY46" fmla="*/ 561642 h 1820599"/>
                      <a:gd name="connsiteX47" fmla="*/ 1855305 w 1899592"/>
                      <a:gd name="connsiteY47" fmla="*/ 548390 h 1820599"/>
                      <a:gd name="connsiteX48" fmla="*/ 1895061 w 1899592"/>
                      <a:gd name="connsiteY48" fmla="*/ 521886 h 1820599"/>
                      <a:gd name="connsiteX49" fmla="*/ 1881809 w 1899592"/>
                      <a:gd name="connsiteY49" fmla="*/ 588147 h 1820599"/>
                      <a:gd name="connsiteX50" fmla="*/ 1815548 w 1899592"/>
                      <a:gd name="connsiteY50" fmla="*/ 694164 h 1820599"/>
                      <a:gd name="connsiteX51" fmla="*/ 1683027 w 1899592"/>
                      <a:gd name="connsiteY51" fmla="*/ 1078477 h 1820599"/>
                      <a:gd name="connsiteX52" fmla="*/ 1510748 w 1899592"/>
                      <a:gd name="connsiteY52" fmla="*/ 1356773 h 1820599"/>
                      <a:gd name="connsiteX53" fmla="*/ 1378227 w 1899592"/>
                      <a:gd name="connsiteY53" fmla="*/ 1449538 h 1820599"/>
                      <a:gd name="connsiteX54" fmla="*/ 1258957 w 1899592"/>
                      <a:gd name="connsiteY54" fmla="*/ 1568808 h 1820599"/>
                      <a:gd name="connsiteX55" fmla="*/ 1179444 w 1899592"/>
                      <a:gd name="connsiteY55" fmla="*/ 1701329 h 1820599"/>
                      <a:gd name="connsiteX56" fmla="*/ 1152940 w 1899592"/>
                      <a:gd name="connsiteY56" fmla="*/ 1754338 h 1820599"/>
                      <a:gd name="connsiteX57" fmla="*/ 1126435 w 1899592"/>
                      <a:gd name="connsiteY57" fmla="*/ 1780842 h 1820599"/>
                      <a:gd name="connsiteX58" fmla="*/ 1099931 w 1899592"/>
                      <a:gd name="connsiteY58" fmla="*/ 1820599 h 1820599"/>
                      <a:gd name="connsiteX59" fmla="*/ 1113183 w 1899592"/>
                      <a:gd name="connsiteY59" fmla="*/ 1754338 h 1820599"/>
                      <a:gd name="connsiteX60" fmla="*/ 1245705 w 1899592"/>
                      <a:gd name="connsiteY60" fmla="*/ 1595312 h 1820599"/>
                      <a:gd name="connsiteX61" fmla="*/ 1351722 w 1899592"/>
                      <a:gd name="connsiteY61" fmla="*/ 1542303 h 1820599"/>
                      <a:gd name="connsiteX62" fmla="*/ 1484244 w 1899592"/>
                      <a:gd name="connsiteY62" fmla="*/ 1436286 h 1820599"/>
                      <a:gd name="connsiteX63" fmla="*/ 1550505 w 1899592"/>
                      <a:gd name="connsiteY63" fmla="*/ 1409781 h 1820599"/>
                      <a:gd name="connsiteX64" fmla="*/ 1577009 w 1899592"/>
                      <a:gd name="connsiteY64" fmla="*/ 1370025 h 1820599"/>
                      <a:gd name="connsiteX65" fmla="*/ 1616766 w 1899592"/>
                      <a:gd name="connsiteY65" fmla="*/ 1343521 h 1820599"/>
                      <a:gd name="connsiteX66" fmla="*/ 1643270 w 1899592"/>
                      <a:gd name="connsiteY66" fmla="*/ 1317016 h 1820599"/>
                      <a:gd name="connsiteX67" fmla="*/ 1656522 w 1899592"/>
                      <a:gd name="connsiteY67" fmla="*/ 1277260 h 1820599"/>
                      <a:gd name="connsiteX68" fmla="*/ 1722783 w 1899592"/>
                      <a:gd name="connsiteY68" fmla="*/ 1224251 h 1820599"/>
                      <a:gd name="connsiteX69" fmla="*/ 1736035 w 1899592"/>
                      <a:gd name="connsiteY69" fmla="*/ 1224251 h 1820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</a:cxnLst>
                    <a:rect l="l" t="t" r="r" b="b"/>
                    <a:pathLst>
                      <a:path w="1899592" h="1820599">
                        <a:moveTo>
                          <a:pt x="0" y="548390"/>
                        </a:moveTo>
                        <a:cubicBezTo>
                          <a:pt x="44174" y="530720"/>
                          <a:pt x="87387" y="510426"/>
                          <a:pt x="132522" y="495381"/>
                        </a:cubicBezTo>
                        <a:cubicBezTo>
                          <a:pt x="180303" y="479454"/>
                          <a:pt x="230758" y="472263"/>
                          <a:pt x="278296" y="455625"/>
                        </a:cubicBezTo>
                        <a:cubicBezTo>
                          <a:pt x="332494" y="436656"/>
                          <a:pt x="421417" y="390690"/>
                          <a:pt x="477079" y="362860"/>
                        </a:cubicBezTo>
                        <a:cubicBezTo>
                          <a:pt x="629035" y="210904"/>
                          <a:pt x="442435" y="388841"/>
                          <a:pt x="742122" y="164077"/>
                        </a:cubicBezTo>
                        <a:cubicBezTo>
                          <a:pt x="777461" y="137573"/>
                          <a:pt x="811385" y="109067"/>
                          <a:pt x="848140" y="84564"/>
                        </a:cubicBezTo>
                        <a:cubicBezTo>
                          <a:pt x="864577" y="73606"/>
                          <a:pt x="884208" y="68224"/>
                          <a:pt x="901148" y="58060"/>
                        </a:cubicBezTo>
                        <a:cubicBezTo>
                          <a:pt x="928463" y="41671"/>
                          <a:pt x="1003185" y="-17473"/>
                          <a:pt x="980661" y="5051"/>
                        </a:cubicBezTo>
                        <a:cubicBezTo>
                          <a:pt x="772740" y="212972"/>
                          <a:pt x="806547" y="166437"/>
                          <a:pt x="622853" y="402616"/>
                        </a:cubicBezTo>
                        <a:cubicBezTo>
                          <a:pt x="555053" y="489788"/>
                          <a:pt x="476952" y="570710"/>
                          <a:pt x="424070" y="667660"/>
                        </a:cubicBezTo>
                        <a:cubicBezTo>
                          <a:pt x="369523" y="767662"/>
                          <a:pt x="340960" y="836634"/>
                          <a:pt x="265044" y="919451"/>
                        </a:cubicBezTo>
                        <a:cubicBezTo>
                          <a:pt x="245931" y="940302"/>
                          <a:pt x="219807" y="953538"/>
                          <a:pt x="198783" y="972460"/>
                        </a:cubicBezTo>
                        <a:cubicBezTo>
                          <a:pt x="109209" y="1053077"/>
                          <a:pt x="168163" y="1026841"/>
                          <a:pt x="92766" y="1051973"/>
                        </a:cubicBezTo>
                        <a:cubicBezTo>
                          <a:pt x="60828" y="1083910"/>
                          <a:pt x="-19320" y="1150258"/>
                          <a:pt x="185531" y="1091729"/>
                        </a:cubicBezTo>
                        <a:cubicBezTo>
                          <a:pt x="244538" y="1074870"/>
                          <a:pt x="297136" y="1037917"/>
                          <a:pt x="344557" y="998964"/>
                        </a:cubicBezTo>
                        <a:cubicBezTo>
                          <a:pt x="421794" y="935519"/>
                          <a:pt x="477533" y="848088"/>
                          <a:pt x="556592" y="786929"/>
                        </a:cubicBezTo>
                        <a:cubicBezTo>
                          <a:pt x="1136127" y="338610"/>
                          <a:pt x="859181" y="562848"/>
                          <a:pt x="1152940" y="402616"/>
                        </a:cubicBezTo>
                        <a:cubicBezTo>
                          <a:pt x="1233678" y="358577"/>
                          <a:pt x="1151837" y="389731"/>
                          <a:pt x="1232453" y="362860"/>
                        </a:cubicBezTo>
                        <a:cubicBezTo>
                          <a:pt x="1245705" y="354025"/>
                          <a:pt x="1259772" y="346305"/>
                          <a:pt x="1272209" y="336355"/>
                        </a:cubicBezTo>
                        <a:cubicBezTo>
                          <a:pt x="1281965" y="328550"/>
                          <a:pt x="1310567" y="305900"/>
                          <a:pt x="1298714" y="309851"/>
                        </a:cubicBezTo>
                        <a:cubicBezTo>
                          <a:pt x="1274278" y="317997"/>
                          <a:pt x="1251440" y="332203"/>
                          <a:pt x="1232453" y="349608"/>
                        </a:cubicBezTo>
                        <a:cubicBezTo>
                          <a:pt x="1091978" y="478376"/>
                          <a:pt x="957997" y="614058"/>
                          <a:pt x="821635" y="747173"/>
                        </a:cubicBezTo>
                        <a:cubicBezTo>
                          <a:pt x="745640" y="821358"/>
                          <a:pt x="671444" y="897364"/>
                          <a:pt x="596348" y="972460"/>
                        </a:cubicBezTo>
                        <a:cubicBezTo>
                          <a:pt x="574261" y="994547"/>
                          <a:pt x="555076" y="1019980"/>
                          <a:pt x="530087" y="1038721"/>
                        </a:cubicBezTo>
                        <a:cubicBezTo>
                          <a:pt x="512418" y="1051973"/>
                          <a:pt x="492697" y="1062859"/>
                          <a:pt x="477079" y="1078477"/>
                        </a:cubicBezTo>
                        <a:cubicBezTo>
                          <a:pt x="379315" y="1176241"/>
                          <a:pt x="452683" y="1144035"/>
                          <a:pt x="371061" y="1171242"/>
                        </a:cubicBezTo>
                        <a:cubicBezTo>
                          <a:pt x="316509" y="1207611"/>
                          <a:pt x="236405" y="1251883"/>
                          <a:pt x="477079" y="1184494"/>
                        </a:cubicBezTo>
                        <a:cubicBezTo>
                          <a:pt x="541871" y="1166352"/>
                          <a:pt x="598526" y="1125487"/>
                          <a:pt x="662609" y="1104981"/>
                        </a:cubicBezTo>
                        <a:cubicBezTo>
                          <a:pt x="709647" y="1089929"/>
                          <a:pt x="759792" y="1087312"/>
                          <a:pt x="808383" y="1078477"/>
                        </a:cubicBezTo>
                        <a:cubicBezTo>
                          <a:pt x="877661" y="1017859"/>
                          <a:pt x="921822" y="966841"/>
                          <a:pt x="1007166" y="932703"/>
                        </a:cubicBezTo>
                        <a:cubicBezTo>
                          <a:pt x="1062952" y="910389"/>
                          <a:pt x="1122018" y="897364"/>
                          <a:pt x="1179444" y="879694"/>
                        </a:cubicBezTo>
                        <a:cubicBezTo>
                          <a:pt x="1205948" y="862025"/>
                          <a:pt x="1231642" y="843075"/>
                          <a:pt x="1258957" y="826686"/>
                        </a:cubicBezTo>
                        <a:cubicBezTo>
                          <a:pt x="1299899" y="802121"/>
                          <a:pt x="1310591" y="800639"/>
                          <a:pt x="1351722" y="786929"/>
                        </a:cubicBezTo>
                        <a:cubicBezTo>
                          <a:pt x="1447655" y="714981"/>
                          <a:pt x="1370597" y="785120"/>
                          <a:pt x="1431235" y="694164"/>
                        </a:cubicBezTo>
                        <a:cubicBezTo>
                          <a:pt x="1438166" y="683768"/>
                          <a:pt x="1463328" y="656485"/>
                          <a:pt x="1457740" y="667660"/>
                        </a:cubicBezTo>
                        <a:cubicBezTo>
                          <a:pt x="1399128" y="784886"/>
                          <a:pt x="1260875" y="881034"/>
                          <a:pt x="1179444" y="959208"/>
                        </a:cubicBezTo>
                        <a:cubicBezTo>
                          <a:pt x="976841" y="1153707"/>
                          <a:pt x="1171171" y="984640"/>
                          <a:pt x="967409" y="1144738"/>
                        </a:cubicBezTo>
                        <a:cubicBezTo>
                          <a:pt x="940280" y="1166053"/>
                          <a:pt x="915971" y="1190946"/>
                          <a:pt x="887896" y="1210999"/>
                        </a:cubicBezTo>
                        <a:cubicBezTo>
                          <a:pt x="853985" y="1235221"/>
                          <a:pt x="815582" y="1252749"/>
                          <a:pt x="781879" y="1277260"/>
                        </a:cubicBezTo>
                        <a:cubicBezTo>
                          <a:pt x="766722" y="1288283"/>
                          <a:pt x="725621" y="1325901"/>
                          <a:pt x="742122" y="1317016"/>
                        </a:cubicBezTo>
                        <a:cubicBezTo>
                          <a:pt x="799548" y="1286094"/>
                          <a:pt x="861327" y="1262160"/>
                          <a:pt x="914400" y="1224251"/>
                        </a:cubicBezTo>
                        <a:cubicBezTo>
                          <a:pt x="1267075" y="972341"/>
                          <a:pt x="980660" y="1144739"/>
                          <a:pt x="1232453" y="919451"/>
                        </a:cubicBezTo>
                        <a:cubicBezTo>
                          <a:pt x="1272637" y="883497"/>
                          <a:pt x="1317637" y="852506"/>
                          <a:pt x="1364974" y="826686"/>
                        </a:cubicBezTo>
                        <a:cubicBezTo>
                          <a:pt x="1444123" y="783513"/>
                          <a:pt x="1584921" y="741357"/>
                          <a:pt x="1669774" y="707416"/>
                        </a:cubicBezTo>
                        <a:cubicBezTo>
                          <a:pt x="1688116" y="700079"/>
                          <a:pt x="1705113" y="689747"/>
                          <a:pt x="1722783" y="680912"/>
                        </a:cubicBezTo>
                        <a:cubicBezTo>
                          <a:pt x="1744870" y="649990"/>
                          <a:pt x="1765714" y="618142"/>
                          <a:pt x="1789044" y="588147"/>
                        </a:cubicBezTo>
                        <a:cubicBezTo>
                          <a:pt x="1796715" y="578285"/>
                          <a:pt x="1804834" y="568070"/>
                          <a:pt x="1815548" y="561642"/>
                        </a:cubicBezTo>
                        <a:cubicBezTo>
                          <a:pt x="1827526" y="554455"/>
                          <a:pt x="1842053" y="552807"/>
                          <a:pt x="1855305" y="548390"/>
                        </a:cubicBezTo>
                        <a:cubicBezTo>
                          <a:pt x="1868557" y="539555"/>
                          <a:pt x="1886226" y="508634"/>
                          <a:pt x="1895061" y="521886"/>
                        </a:cubicBezTo>
                        <a:cubicBezTo>
                          <a:pt x="1907555" y="540628"/>
                          <a:pt x="1891248" y="567696"/>
                          <a:pt x="1881809" y="588147"/>
                        </a:cubicBezTo>
                        <a:cubicBezTo>
                          <a:pt x="1864345" y="625985"/>
                          <a:pt x="1831205" y="655544"/>
                          <a:pt x="1815548" y="694164"/>
                        </a:cubicBezTo>
                        <a:cubicBezTo>
                          <a:pt x="1764638" y="819743"/>
                          <a:pt x="1747915" y="959516"/>
                          <a:pt x="1683027" y="1078477"/>
                        </a:cubicBezTo>
                        <a:cubicBezTo>
                          <a:pt x="1663554" y="1114177"/>
                          <a:pt x="1551610" y="1332256"/>
                          <a:pt x="1510748" y="1356773"/>
                        </a:cubicBezTo>
                        <a:cubicBezTo>
                          <a:pt x="1451007" y="1392617"/>
                          <a:pt x="1430806" y="1400714"/>
                          <a:pt x="1378227" y="1449538"/>
                        </a:cubicBezTo>
                        <a:cubicBezTo>
                          <a:pt x="1337026" y="1487796"/>
                          <a:pt x="1284102" y="1518519"/>
                          <a:pt x="1258957" y="1568808"/>
                        </a:cubicBezTo>
                        <a:cubicBezTo>
                          <a:pt x="1157852" y="1771015"/>
                          <a:pt x="1275343" y="1547889"/>
                          <a:pt x="1179444" y="1701329"/>
                        </a:cubicBezTo>
                        <a:cubicBezTo>
                          <a:pt x="1168974" y="1718081"/>
                          <a:pt x="1163898" y="1737901"/>
                          <a:pt x="1152940" y="1754338"/>
                        </a:cubicBezTo>
                        <a:cubicBezTo>
                          <a:pt x="1146009" y="1764734"/>
                          <a:pt x="1134240" y="1771086"/>
                          <a:pt x="1126435" y="1780842"/>
                        </a:cubicBezTo>
                        <a:cubicBezTo>
                          <a:pt x="1116485" y="1793279"/>
                          <a:pt x="1108766" y="1807347"/>
                          <a:pt x="1099931" y="1820599"/>
                        </a:cubicBezTo>
                        <a:cubicBezTo>
                          <a:pt x="1104348" y="1798512"/>
                          <a:pt x="1103862" y="1774843"/>
                          <a:pt x="1113183" y="1754338"/>
                        </a:cubicBezTo>
                        <a:cubicBezTo>
                          <a:pt x="1135536" y="1705162"/>
                          <a:pt x="1204206" y="1624954"/>
                          <a:pt x="1245705" y="1595312"/>
                        </a:cubicBezTo>
                        <a:cubicBezTo>
                          <a:pt x="1277856" y="1572347"/>
                          <a:pt x="1318487" y="1563669"/>
                          <a:pt x="1351722" y="1542303"/>
                        </a:cubicBezTo>
                        <a:cubicBezTo>
                          <a:pt x="1378275" y="1525233"/>
                          <a:pt x="1448400" y="1456199"/>
                          <a:pt x="1484244" y="1436286"/>
                        </a:cubicBezTo>
                        <a:cubicBezTo>
                          <a:pt x="1505039" y="1424733"/>
                          <a:pt x="1528418" y="1418616"/>
                          <a:pt x="1550505" y="1409781"/>
                        </a:cubicBezTo>
                        <a:cubicBezTo>
                          <a:pt x="1559340" y="1396529"/>
                          <a:pt x="1565747" y="1381287"/>
                          <a:pt x="1577009" y="1370025"/>
                        </a:cubicBezTo>
                        <a:cubicBezTo>
                          <a:pt x="1588271" y="1358763"/>
                          <a:pt x="1604329" y="1353471"/>
                          <a:pt x="1616766" y="1343521"/>
                        </a:cubicBezTo>
                        <a:cubicBezTo>
                          <a:pt x="1626522" y="1335716"/>
                          <a:pt x="1634435" y="1325851"/>
                          <a:pt x="1643270" y="1317016"/>
                        </a:cubicBezTo>
                        <a:cubicBezTo>
                          <a:pt x="1647687" y="1303764"/>
                          <a:pt x="1649335" y="1289238"/>
                          <a:pt x="1656522" y="1277260"/>
                        </a:cubicBezTo>
                        <a:cubicBezTo>
                          <a:pt x="1667087" y="1259651"/>
                          <a:pt x="1707305" y="1231990"/>
                          <a:pt x="1722783" y="1224251"/>
                        </a:cubicBezTo>
                        <a:cubicBezTo>
                          <a:pt x="1726734" y="1222276"/>
                          <a:pt x="1731618" y="1224251"/>
                          <a:pt x="1736035" y="122425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CB3663-4CF8-46FB-B2C4-DD8FEF0429F7}"/>
                  </a:ext>
                </a:extLst>
              </p:cNvPr>
              <p:cNvSpPr txBox="1"/>
              <p:nvPr/>
            </p:nvSpPr>
            <p:spPr>
              <a:xfrm>
                <a:off x="3472769" y="1784761"/>
                <a:ext cx="2427739" cy="156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s-419" dirty="0" err="1">
                    <a:latin typeface="Bahnschrift Light" panose="020B0502040204020203" pitchFamily="34" charset="0"/>
                  </a:rPr>
                  <a:t>Number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events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under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peak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endParaRPr lang="es-419" dirty="0">
                  <a:latin typeface="Bahnschrift Light" panose="020B0502040204020203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𝐀𝐦</m:t>
                        </m:r>
                      </m:e>
                      <m:sup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𝟐𝟒𝟏</m:t>
                        </m:r>
                      </m:sup>
                    </m:sSup>
                  </m:oMath>
                </a14:m>
                <a:r>
                  <a:rPr lang="es-419" b="1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</a:rPr>
                  <a:t> </a:t>
                </a:r>
                <a:r>
                  <a:rPr lang="es-419" b="1" dirty="0">
                    <a:latin typeface="Bahnschrift Light" panose="020B0502040204020203" pitchFamily="34" charset="0"/>
                  </a:rPr>
                  <a:t>:</a:t>
                </a:r>
              </a:p>
              <a:p>
                <a:pPr algn="ctr"/>
                <a:endParaRPr lang="es-419" dirty="0">
                  <a:latin typeface="Bahnschrift" panose="020B0502040204020203" pitchFamily="34" charset="0"/>
                </a:endParaRPr>
              </a:p>
              <a:p>
                <a:pPr algn="ctr"/>
                <a:r>
                  <a:rPr lang="es-419" altLang="es-419" dirty="0">
                    <a:solidFill>
                      <a:srgbClr val="000000"/>
                    </a:solidFill>
                    <a:latin typeface="Bahnschrift" panose="020B0502040204020203" pitchFamily="34" charset="0"/>
                  </a:rPr>
                  <a:t>172585.2</a:t>
                </a:r>
                <a:endParaRPr lang="es-419" dirty="0">
                  <a:latin typeface="Bahnschrift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CCB3663-4CF8-46FB-B2C4-DD8FEF042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69" y="1784761"/>
                <a:ext cx="2427739" cy="1560492"/>
              </a:xfrm>
              <a:prstGeom prst="rect">
                <a:avLst/>
              </a:prstGeom>
              <a:blipFill>
                <a:blip r:embed="rId6"/>
                <a:stretch>
                  <a:fillRect t="-2344" b="-5469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F544700-447D-45BA-98F5-A6F1681C4C4A}"/>
                  </a:ext>
                </a:extLst>
              </p:cNvPr>
              <p:cNvSpPr txBox="1"/>
              <p:nvPr/>
            </p:nvSpPr>
            <p:spPr>
              <a:xfrm>
                <a:off x="3472769" y="4350897"/>
                <a:ext cx="2427739" cy="2037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dirty="0">
                    <a:latin typeface="Bahnschrift Light" panose="020B0502040204020203" pitchFamily="34" charset="0"/>
                  </a:rPr>
                  <a:t>Number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events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under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peak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endParaRPr lang="es-419" i="1" dirty="0">
                  <a:latin typeface="Bahnschrift Light" panose="020B0502040204020203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b="1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419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𝐂𝐨</m:t>
                          </m:r>
                        </m:e>
                        <m:sup>
                          <m:r>
                            <a:rPr lang="es-419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𝟔𝟎</m:t>
                          </m:r>
                        </m:sup>
                      </m:sSup>
                      <m:r>
                        <a:rPr lang="es-419" b="1" i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1" i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𝟏𝐬𝐭</m:t>
                          </m:r>
                        </m:e>
                      </m:d>
                      <m:r>
                        <a:rPr lang="es-419" b="1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419" b="1" dirty="0">
                  <a:latin typeface="Bahnschrift Light" panose="020B0502040204020203" pitchFamily="34" charset="0"/>
                </a:endParaRPr>
              </a:p>
              <a:p>
                <a:pPr algn="ctr"/>
                <a:endParaRPr lang="es-419" dirty="0">
                  <a:latin typeface="Bahnschrift Light" panose="020B0502040204020203" pitchFamily="34" charset="0"/>
                </a:endParaRPr>
              </a:p>
              <a:p>
                <a:pPr algn="ctr"/>
                <a:r>
                  <a:rPr lang="es-419" altLang="es-419" dirty="0">
                    <a:solidFill>
                      <a:srgbClr val="000000"/>
                    </a:solidFill>
                    <a:latin typeface="Bahnschrift" panose="020B0502040204020203" pitchFamily="34" charset="0"/>
                  </a:rPr>
                  <a:t>175961.2</a:t>
                </a:r>
                <a:endParaRPr lang="es-419" dirty="0">
                  <a:latin typeface="Bahnschrift" panose="020B0502040204020203" pitchFamily="34" charset="0"/>
                </a:endParaRPr>
              </a:p>
              <a:p>
                <a:endParaRPr lang="es-419" dirty="0"/>
              </a:p>
              <a:p>
                <a:endParaRPr lang="es-419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F544700-447D-45BA-98F5-A6F1681C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769" y="4350897"/>
                <a:ext cx="2427739" cy="2037545"/>
              </a:xfrm>
              <a:prstGeom prst="rect">
                <a:avLst/>
              </a:prstGeom>
              <a:blipFill>
                <a:blip r:embed="rId7"/>
                <a:stretch>
                  <a:fillRect t="-1796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B9EC9225-AD6F-4065-9F71-0A9595EF2BDB}"/>
              </a:ext>
            </a:extLst>
          </p:cNvPr>
          <p:cNvSpPr/>
          <p:nvPr/>
        </p:nvSpPr>
        <p:spPr>
          <a:xfrm>
            <a:off x="9706708" y="1786597"/>
            <a:ext cx="1829822" cy="1491175"/>
          </a:xfrm>
          <a:custGeom>
            <a:avLst/>
            <a:gdLst>
              <a:gd name="connsiteX0" fmla="*/ 534572 w 1829822"/>
              <a:gd name="connsiteY0" fmla="*/ 1463040 h 1491175"/>
              <a:gd name="connsiteX1" fmla="*/ 70338 w 1829822"/>
              <a:gd name="connsiteY1" fmla="*/ 633046 h 1491175"/>
              <a:gd name="connsiteX2" fmla="*/ 196947 w 1829822"/>
              <a:gd name="connsiteY2" fmla="*/ 731520 h 1491175"/>
              <a:gd name="connsiteX3" fmla="*/ 337624 w 1829822"/>
              <a:gd name="connsiteY3" fmla="*/ 815926 h 1491175"/>
              <a:gd name="connsiteX4" fmla="*/ 422030 w 1829822"/>
              <a:gd name="connsiteY4" fmla="*/ 914400 h 1491175"/>
              <a:gd name="connsiteX5" fmla="*/ 562707 w 1829822"/>
              <a:gd name="connsiteY5" fmla="*/ 998806 h 1491175"/>
              <a:gd name="connsiteX6" fmla="*/ 773723 w 1829822"/>
              <a:gd name="connsiteY6" fmla="*/ 1153551 h 1491175"/>
              <a:gd name="connsiteX7" fmla="*/ 844061 w 1829822"/>
              <a:gd name="connsiteY7" fmla="*/ 1266092 h 1491175"/>
              <a:gd name="connsiteX8" fmla="*/ 872197 w 1829822"/>
              <a:gd name="connsiteY8" fmla="*/ 1336431 h 1491175"/>
              <a:gd name="connsiteX9" fmla="*/ 942535 w 1829822"/>
              <a:gd name="connsiteY9" fmla="*/ 1434905 h 1491175"/>
              <a:gd name="connsiteX10" fmla="*/ 1012874 w 1829822"/>
              <a:gd name="connsiteY10" fmla="*/ 1491175 h 1491175"/>
              <a:gd name="connsiteX11" fmla="*/ 787790 w 1829822"/>
              <a:gd name="connsiteY11" fmla="*/ 1181686 h 1491175"/>
              <a:gd name="connsiteX12" fmla="*/ 717452 w 1829822"/>
              <a:gd name="connsiteY12" fmla="*/ 1097280 h 1491175"/>
              <a:gd name="connsiteX13" fmla="*/ 562707 w 1829822"/>
              <a:gd name="connsiteY13" fmla="*/ 970671 h 1491175"/>
              <a:gd name="connsiteX14" fmla="*/ 506437 w 1829822"/>
              <a:gd name="connsiteY14" fmla="*/ 928468 h 1491175"/>
              <a:gd name="connsiteX15" fmla="*/ 393895 w 1829822"/>
              <a:gd name="connsiteY15" fmla="*/ 815926 h 1491175"/>
              <a:gd name="connsiteX16" fmla="*/ 351692 w 1829822"/>
              <a:gd name="connsiteY16" fmla="*/ 773723 h 1491175"/>
              <a:gd name="connsiteX17" fmla="*/ 267286 w 1829822"/>
              <a:gd name="connsiteY17" fmla="*/ 675249 h 1491175"/>
              <a:gd name="connsiteX18" fmla="*/ 239150 w 1829822"/>
              <a:gd name="connsiteY18" fmla="*/ 633046 h 1491175"/>
              <a:gd name="connsiteX19" fmla="*/ 196947 w 1829822"/>
              <a:gd name="connsiteY19" fmla="*/ 604911 h 1491175"/>
              <a:gd name="connsiteX20" fmla="*/ 126609 w 1829822"/>
              <a:gd name="connsiteY20" fmla="*/ 548640 h 1491175"/>
              <a:gd name="connsiteX21" fmla="*/ 98474 w 1829822"/>
              <a:gd name="connsiteY21" fmla="*/ 506437 h 1491175"/>
              <a:gd name="connsiteX22" fmla="*/ 56270 w 1829822"/>
              <a:gd name="connsiteY22" fmla="*/ 478301 h 1491175"/>
              <a:gd name="connsiteX23" fmla="*/ 0 w 1829822"/>
              <a:gd name="connsiteY23" fmla="*/ 365760 h 1491175"/>
              <a:gd name="connsiteX24" fmla="*/ 56270 w 1829822"/>
              <a:gd name="connsiteY24" fmla="*/ 337625 h 1491175"/>
              <a:gd name="connsiteX25" fmla="*/ 267286 w 1829822"/>
              <a:gd name="connsiteY25" fmla="*/ 407963 h 1491175"/>
              <a:gd name="connsiteX26" fmla="*/ 351692 w 1829822"/>
              <a:gd name="connsiteY26" fmla="*/ 436098 h 1491175"/>
              <a:gd name="connsiteX27" fmla="*/ 478301 w 1829822"/>
              <a:gd name="connsiteY27" fmla="*/ 520505 h 1491175"/>
              <a:gd name="connsiteX28" fmla="*/ 576775 w 1829822"/>
              <a:gd name="connsiteY28" fmla="*/ 576775 h 1491175"/>
              <a:gd name="connsiteX29" fmla="*/ 745587 w 1829822"/>
              <a:gd name="connsiteY29" fmla="*/ 661181 h 1491175"/>
              <a:gd name="connsiteX30" fmla="*/ 886264 w 1829822"/>
              <a:gd name="connsiteY30" fmla="*/ 745588 h 1491175"/>
              <a:gd name="connsiteX31" fmla="*/ 956603 w 1829822"/>
              <a:gd name="connsiteY31" fmla="*/ 815926 h 1491175"/>
              <a:gd name="connsiteX32" fmla="*/ 1026941 w 1829822"/>
              <a:gd name="connsiteY32" fmla="*/ 942535 h 1491175"/>
              <a:gd name="connsiteX33" fmla="*/ 1097280 w 1829822"/>
              <a:gd name="connsiteY33" fmla="*/ 1026941 h 1491175"/>
              <a:gd name="connsiteX34" fmla="*/ 1209821 w 1829822"/>
              <a:gd name="connsiteY34" fmla="*/ 1097280 h 1491175"/>
              <a:gd name="connsiteX35" fmla="*/ 1308295 w 1829822"/>
              <a:gd name="connsiteY35" fmla="*/ 1209821 h 1491175"/>
              <a:gd name="connsiteX36" fmla="*/ 1364566 w 1829822"/>
              <a:gd name="connsiteY36" fmla="*/ 1294228 h 1491175"/>
              <a:gd name="connsiteX37" fmla="*/ 1336430 w 1829822"/>
              <a:gd name="connsiteY37" fmla="*/ 1181686 h 1491175"/>
              <a:gd name="connsiteX38" fmla="*/ 1280160 w 1829822"/>
              <a:gd name="connsiteY38" fmla="*/ 1111348 h 1491175"/>
              <a:gd name="connsiteX39" fmla="*/ 1209821 w 1829822"/>
              <a:gd name="connsiteY39" fmla="*/ 1069145 h 1491175"/>
              <a:gd name="connsiteX40" fmla="*/ 1125415 w 1829822"/>
              <a:gd name="connsiteY40" fmla="*/ 956603 h 1491175"/>
              <a:gd name="connsiteX41" fmla="*/ 1026941 w 1829822"/>
              <a:gd name="connsiteY41" fmla="*/ 844061 h 1491175"/>
              <a:gd name="connsiteX42" fmla="*/ 956603 w 1829822"/>
              <a:gd name="connsiteY42" fmla="*/ 731520 h 1491175"/>
              <a:gd name="connsiteX43" fmla="*/ 914400 w 1829822"/>
              <a:gd name="connsiteY43" fmla="*/ 675249 h 1491175"/>
              <a:gd name="connsiteX44" fmla="*/ 858129 w 1829822"/>
              <a:gd name="connsiteY44" fmla="*/ 590843 h 1491175"/>
              <a:gd name="connsiteX45" fmla="*/ 815926 w 1829822"/>
              <a:gd name="connsiteY45" fmla="*/ 548640 h 1491175"/>
              <a:gd name="connsiteX46" fmla="*/ 787790 w 1829822"/>
              <a:gd name="connsiteY46" fmla="*/ 506437 h 1491175"/>
              <a:gd name="connsiteX47" fmla="*/ 689317 w 1829822"/>
              <a:gd name="connsiteY47" fmla="*/ 407963 h 1491175"/>
              <a:gd name="connsiteX48" fmla="*/ 562707 w 1829822"/>
              <a:gd name="connsiteY48" fmla="*/ 295421 h 1491175"/>
              <a:gd name="connsiteX49" fmla="*/ 478301 w 1829822"/>
              <a:gd name="connsiteY49" fmla="*/ 196948 h 1491175"/>
              <a:gd name="connsiteX50" fmla="*/ 407963 w 1829822"/>
              <a:gd name="connsiteY50" fmla="*/ 126609 h 1491175"/>
              <a:gd name="connsiteX51" fmla="*/ 379827 w 1829822"/>
              <a:gd name="connsiteY51" fmla="*/ 98474 h 1491175"/>
              <a:gd name="connsiteX52" fmla="*/ 407963 w 1829822"/>
              <a:gd name="connsiteY52" fmla="*/ 182880 h 1491175"/>
              <a:gd name="connsiteX53" fmla="*/ 492369 w 1829822"/>
              <a:gd name="connsiteY53" fmla="*/ 323557 h 1491175"/>
              <a:gd name="connsiteX54" fmla="*/ 618978 w 1829822"/>
              <a:gd name="connsiteY54" fmla="*/ 478301 h 1491175"/>
              <a:gd name="connsiteX55" fmla="*/ 689317 w 1829822"/>
              <a:gd name="connsiteY55" fmla="*/ 520505 h 1491175"/>
              <a:gd name="connsiteX56" fmla="*/ 731520 w 1829822"/>
              <a:gd name="connsiteY56" fmla="*/ 590843 h 1491175"/>
              <a:gd name="connsiteX57" fmla="*/ 815926 w 1829822"/>
              <a:gd name="connsiteY57" fmla="*/ 647114 h 1491175"/>
              <a:gd name="connsiteX58" fmla="*/ 900332 w 1829822"/>
              <a:gd name="connsiteY58" fmla="*/ 759655 h 1491175"/>
              <a:gd name="connsiteX59" fmla="*/ 1083212 w 1829822"/>
              <a:gd name="connsiteY59" fmla="*/ 914400 h 1491175"/>
              <a:gd name="connsiteX60" fmla="*/ 1336430 w 1829822"/>
              <a:gd name="connsiteY60" fmla="*/ 1083212 h 1491175"/>
              <a:gd name="connsiteX61" fmla="*/ 1434904 w 1829822"/>
              <a:gd name="connsiteY61" fmla="*/ 1125415 h 1491175"/>
              <a:gd name="connsiteX62" fmla="*/ 1491175 w 1829822"/>
              <a:gd name="connsiteY62" fmla="*/ 1153551 h 1491175"/>
              <a:gd name="connsiteX63" fmla="*/ 1533378 w 1829822"/>
              <a:gd name="connsiteY63" fmla="*/ 1181686 h 1491175"/>
              <a:gd name="connsiteX64" fmla="*/ 1645920 w 1829822"/>
              <a:gd name="connsiteY64" fmla="*/ 1209821 h 1491175"/>
              <a:gd name="connsiteX65" fmla="*/ 1716258 w 1829822"/>
              <a:gd name="connsiteY65" fmla="*/ 1195754 h 1491175"/>
              <a:gd name="connsiteX66" fmla="*/ 1674055 w 1829822"/>
              <a:gd name="connsiteY66" fmla="*/ 886265 h 1491175"/>
              <a:gd name="connsiteX67" fmla="*/ 1631852 w 1829822"/>
              <a:gd name="connsiteY67" fmla="*/ 858129 h 1491175"/>
              <a:gd name="connsiteX68" fmla="*/ 1603717 w 1829822"/>
              <a:gd name="connsiteY68" fmla="*/ 815926 h 1491175"/>
              <a:gd name="connsiteX69" fmla="*/ 1561514 w 1829822"/>
              <a:gd name="connsiteY69" fmla="*/ 773723 h 1491175"/>
              <a:gd name="connsiteX70" fmla="*/ 1533378 w 1829822"/>
              <a:gd name="connsiteY70" fmla="*/ 717452 h 1491175"/>
              <a:gd name="connsiteX71" fmla="*/ 1477107 w 1829822"/>
              <a:gd name="connsiteY71" fmla="*/ 633046 h 1491175"/>
              <a:gd name="connsiteX72" fmla="*/ 1392701 w 1829822"/>
              <a:gd name="connsiteY72" fmla="*/ 464234 h 1491175"/>
              <a:gd name="connsiteX73" fmla="*/ 1364566 w 1829822"/>
              <a:gd name="connsiteY73" fmla="*/ 407963 h 1491175"/>
              <a:gd name="connsiteX74" fmla="*/ 1322363 w 1829822"/>
              <a:gd name="connsiteY74" fmla="*/ 365760 h 1491175"/>
              <a:gd name="connsiteX75" fmla="*/ 1252024 w 1829822"/>
              <a:gd name="connsiteY75" fmla="*/ 281354 h 1491175"/>
              <a:gd name="connsiteX76" fmla="*/ 1111347 w 1829822"/>
              <a:gd name="connsiteY76" fmla="*/ 168812 h 1491175"/>
              <a:gd name="connsiteX77" fmla="*/ 1069144 w 1829822"/>
              <a:gd name="connsiteY77" fmla="*/ 126609 h 1491175"/>
              <a:gd name="connsiteX78" fmla="*/ 1026941 w 1829822"/>
              <a:gd name="connsiteY78" fmla="*/ 70338 h 1491175"/>
              <a:gd name="connsiteX79" fmla="*/ 984738 w 1829822"/>
              <a:gd name="connsiteY79" fmla="*/ 42203 h 1491175"/>
              <a:gd name="connsiteX80" fmla="*/ 928467 w 1829822"/>
              <a:gd name="connsiteY80" fmla="*/ 56271 h 1491175"/>
              <a:gd name="connsiteX81" fmla="*/ 914400 w 1829822"/>
              <a:gd name="connsiteY81" fmla="*/ 182880 h 1491175"/>
              <a:gd name="connsiteX82" fmla="*/ 942535 w 1829822"/>
              <a:gd name="connsiteY82" fmla="*/ 492369 h 1491175"/>
              <a:gd name="connsiteX83" fmla="*/ 984738 w 1829822"/>
              <a:gd name="connsiteY83" fmla="*/ 590843 h 1491175"/>
              <a:gd name="connsiteX84" fmla="*/ 1069144 w 1829822"/>
              <a:gd name="connsiteY84" fmla="*/ 661181 h 1491175"/>
              <a:gd name="connsiteX85" fmla="*/ 1111347 w 1829822"/>
              <a:gd name="connsiteY85" fmla="*/ 731520 h 1491175"/>
              <a:gd name="connsiteX86" fmla="*/ 1392701 w 1829822"/>
              <a:gd name="connsiteY86" fmla="*/ 942535 h 1491175"/>
              <a:gd name="connsiteX87" fmla="*/ 1434904 w 1829822"/>
              <a:gd name="connsiteY87" fmla="*/ 970671 h 1491175"/>
              <a:gd name="connsiteX88" fmla="*/ 1575581 w 1829822"/>
              <a:gd name="connsiteY88" fmla="*/ 998806 h 1491175"/>
              <a:gd name="connsiteX89" fmla="*/ 1730326 w 1829822"/>
              <a:gd name="connsiteY89" fmla="*/ 984738 h 1491175"/>
              <a:gd name="connsiteX90" fmla="*/ 1758461 w 1829822"/>
              <a:gd name="connsiteY90" fmla="*/ 942535 h 1491175"/>
              <a:gd name="connsiteX91" fmla="*/ 1786597 w 1829822"/>
              <a:gd name="connsiteY91" fmla="*/ 914400 h 1491175"/>
              <a:gd name="connsiteX92" fmla="*/ 1800664 w 1829822"/>
              <a:gd name="connsiteY92" fmla="*/ 872197 h 1491175"/>
              <a:gd name="connsiteX93" fmla="*/ 1828800 w 1829822"/>
              <a:gd name="connsiteY93" fmla="*/ 844061 h 1491175"/>
              <a:gd name="connsiteX94" fmla="*/ 1814732 w 1829822"/>
              <a:gd name="connsiteY94" fmla="*/ 534572 h 1491175"/>
              <a:gd name="connsiteX95" fmla="*/ 1772529 w 1829822"/>
              <a:gd name="connsiteY95" fmla="*/ 450166 h 1491175"/>
              <a:gd name="connsiteX96" fmla="*/ 1645920 w 1829822"/>
              <a:gd name="connsiteY96" fmla="*/ 295421 h 1491175"/>
              <a:gd name="connsiteX97" fmla="*/ 1617784 w 1829822"/>
              <a:gd name="connsiteY97" fmla="*/ 225083 h 1491175"/>
              <a:gd name="connsiteX98" fmla="*/ 1603717 w 1829822"/>
              <a:gd name="connsiteY98" fmla="*/ 168812 h 1491175"/>
              <a:gd name="connsiteX99" fmla="*/ 1575581 w 1829822"/>
              <a:gd name="connsiteY99" fmla="*/ 84406 h 1491175"/>
              <a:gd name="connsiteX100" fmla="*/ 1561514 w 1829822"/>
              <a:gd name="connsiteY100" fmla="*/ 42203 h 1491175"/>
              <a:gd name="connsiteX101" fmla="*/ 1547446 w 1829822"/>
              <a:gd name="connsiteY101" fmla="*/ 0 h 1491175"/>
              <a:gd name="connsiteX102" fmla="*/ 1477107 w 1829822"/>
              <a:gd name="connsiteY102" fmla="*/ 14068 h 1491175"/>
              <a:gd name="connsiteX103" fmla="*/ 1434904 w 1829822"/>
              <a:gd name="connsiteY103" fmla="*/ 98474 h 1491175"/>
              <a:gd name="connsiteX104" fmla="*/ 1463040 w 1829822"/>
              <a:gd name="connsiteY104" fmla="*/ 295421 h 1491175"/>
              <a:gd name="connsiteX105" fmla="*/ 1491175 w 1829822"/>
              <a:gd name="connsiteY105" fmla="*/ 323557 h 1491175"/>
              <a:gd name="connsiteX106" fmla="*/ 1828800 w 1829822"/>
              <a:gd name="connsiteY106" fmla="*/ 309489 h 14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829822" h="1491175">
                <a:moveTo>
                  <a:pt x="534572" y="1463040"/>
                </a:moveTo>
                <a:cubicBezTo>
                  <a:pt x="379827" y="1186375"/>
                  <a:pt x="203180" y="920869"/>
                  <a:pt x="70338" y="633046"/>
                </a:cubicBezTo>
                <a:cubicBezTo>
                  <a:pt x="47933" y="584502"/>
                  <a:pt x="152822" y="701329"/>
                  <a:pt x="196947" y="731520"/>
                </a:cubicBezTo>
                <a:cubicBezTo>
                  <a:pt x="242079" y="762400"/>
                  <a:pt x="295182" y="781442"/>
                  <a:pt x="337624" y="815926"/>
                </a:cubicBezTo>
                <a:cubicBezTo>
                  <a:pt x="371177" y="843188"/>
                  <a:pt x="388477" y="887138"/>
                  <a:pt x="422030" y="914400"/>
                </a:cubicBezTo>
                <a:cubicBezTo>
                  <a:pt x="464472" y="948884"/>
                  <a:pt x="516571" y="969447"/>
                  <a:pt x="562707" y="998806"/>
                </a:cubicBezTo>
                <a:cubicBezTo>
                  <a:pt x="629516" y="1041321"/>
                  <a:pt x="718575" y="1087373"/>
                  <a:pt x="773723" y="1153551"/>
                </a:cubicBezTo>
                <a:cubicBezTo>
                  <a:pt x="787671" y="1170289"/>
                  <a:pt x="840631" y="1259232"/>
                  <a:pt x="844061" y="1266092"/>
                </a:cubicBezTo>
                <a:cubicBezTo>
                  <a:pt x="855354" y="1288679"/>
                  <a:pt x="860904" y="1313844"/>
                  <a:pt x="872197" y="1336431"/>
                </a:cubicBezTo>
                <a:cubicBezTo>
                  <a:pt x="932053" y="1456143"/>
                  <a:pt x="889813" y="1369001"/>
                  <a:pt x="942535" y="1434905"/>
                </a:cubicBezTo>
                <a:cubicBezTo>
                  <a:pt x="988811" y="1492751"/>
                  <a:pt x="945934" y="1468863"/>
                  <a:pt x="1012874" y="1491175"/>
                </a:cubicBezTo>
                <a:cubicBezTo>
                  <a:pt x="923219" y="1341754"/>
                  <a:pt x="971933" y="1416980"/>
                  <a:pt x="787790" y="1181686"/>
                </a:cubicBezTo>
                <a:cubicBezTo>
                  <a:pt x="765218" y="1152844"/>
                  <a:pt x="745797" y="1120472"/>
                  <a:pt x="717452" y="1097280"/>
                </a:cubicBezTo>
                <a:lnTo>
                  <a:pt x="562707" y="970671"/>
                </a:lnTo>
                <a:cubicBezTo>
                  <a:pt x="544399" y="956024"/>
                  <a:pt x="523016" y="945047"/>
                  <a:pt x="506437" y="928468"/>
                </a:cubicBezTo>
                <a:lnTo>
                  <a:pt x="393895" y="815926"/>
                </a:lnTo>
                <a:cubicBezTo>
                  <a:pt x="379827" y="801858"/>
                  <a:pt x="363629" y="789639"/>
                  <a:pt x="351692" y="773723"/>
                </a:cubicBezTo>
                <a:cubicBezTo>
                  <a:pt x="193660" y="563012"/>
                  <a:pt x="414223" y="851572"/>
                  <a:pt x="267286" y="675249"/>
                </a:cubicBezTo>
                <a:cubicBezTo>
                  <a:pt x="256462" y="662260"/>
                  <a:pt x="251105" y="645001"/>
                  <a:pt x="239150" y="633046"/>
                </a:cubicBezTo>
                <a:cubicBezTo>
                  <a:pt x="227195" y="621091"/>
                  <a:pt x="210149" y="615473"/>
                  <a:pt x="196947" y="604911"/>
                </a:cubicBezTo>
                <a:cubicBezTo>
                  <a:pt x="96721" y="524730"/>
                  <a:pt x="256505" y="635236"/>
                  <a:pt x="126609" y="548640"/>
                </a:cubicBezTo>
                <a:cubicBezTo>
                  <a:pt x="117231" y="534572"/>
                  <a:pt x="110429" y="518392"/>
                  <a:pt x="98474" y="506437"/>
                </a:cubicBezTo>
                <a:cubicBezTo>
                  <a:pt x="86518" y="494481"/>
                  <a:pt x="65966" y="492152"/>
                  <a:pt x="56270" y="478301"/>
                </a:cubicBezTo>
                <a:cubicBezTo>
                  <a:pt x="32218" y="443941"/>
                  <a:pt x="0" y="365760"/>
                  <a:pt x="0" y="365760"/>
                </a:cubicBezTo>
                <a:cubicBezTo>
                  <a:pt x="18757" y="356382"/>
                  <a:pt x="35372" y="339367"/>
                  <a:pt x="56270" y="337625"/>
                </a:cubicBezTo>
                <a:cubicBezTo>
                  <a:pt x="175434" y="327694"/>
                  <a:pt x="166879" y="361622"/>
                  <a:pt x="267286" y="407963"/>
                </a:cubicBezTo>
                <a:cubicBezTo>
                  <a:pt x="294214" y="420391"/>
                  <a:pt x="323557" y="426720"/>
                  <a:pt x="351692" y="436098"/>
                </a:cubicBezTo>
                <a:cubicBezTo>
                  <a:pt x="445769" y="530175"/>
                  <a:pt x="364343" y="463526"/>
                  <a:pt x="478301" y="520505"/>
                </a:cubicBezTo>
                <a:cubicBezTo>
                  <a:pt x="512115" y="537412"/>
                  <a:pt x="543320" y="559167"/>
                  <a:pt x="576775" y="576775"/>
                </a:cubicBezTo>
                <a:cubicBezTo>
                  <a:pt x="632448" y="606076"/>
                  <a:pt x="689316" y="633046"/>
                  <a:pt x="745587" y="661181"/>
                </a:cubicBezTo>
                <a:cubicBezTo>
                  <a:pt x="789990" y="683383"/>
                  <a:pt x="852313" y="711637"/>
                  <a:pt x="886264" y="745588"/>
                </a:cubicBezTo>
                <a:lnTo>
                  <a:pt x="956603" y="815926"/>
                </a:lnTo>
                <a:cubicBezTo>
                  <a:pt x="997189" y="917392"/>
                  <a:pt x="966111" y="857374"/>
                  <a:pt x="1026941" y="942535"/>
                </a:cubicBezTo>
                <a:cubicBezTo>
                  <a:pt x="1059488" y="988100"/>
                  <a:pt x="1050917" y="988305"/>
                  <a:pt x="1097280" y="1026941"/>
                </a:cubicBezTo>
                <a:cubicBezTo>
                  <a:pt x="1135253" y="1058585"/>
                  <a:pt x="1168618" y="1065233"/>
                  <a:pt x="1209821" y="1097280"/>
                </a:cubicBezTo>
                <a:cubicBezTo>
                  <a:pt x="1248171" y="1127108"/>
                  <a:pt x="1280669" y="1170356"/>
                  <a:pt x="1308295" y="1209821"/>
                </a:cubicBezTo>
                <a:cubicBezTo>
                  <a:pt x="1327687" y="1237523"/>
                  <a:pt x="1364566" y="1294228"/>
                  <a:pt x="1364566" y="1294228"/>
                </a:cubicBezTo>
                <a:cubicBezTo>
                  <a:pt x="1361950" y="1281150"/>
                  <a:pt x="1349153" y="1202044"/>
                  <a:pt x="1336430" y="1181686"/>
                </a:cubicBezTo>
                <a:cubicBezTo>
                  <a:pt x="1320517" y="1156224"/>
                  <a:pt x="1302601" y="1131296"/>
                  <a:pt x="1280160" y="1111348"/>
                </a:cubicBezTo>
                <a:cubicBezTo>
                  <a:pt x="1259724" y="1093182"/>
                  <a:pt x="1233267" y="1083213"/>
                  <a:pt x="1209821" y="1069145"/>
                </a:cubicBezTo>
                <a:cubicBezTo>
                  <a:pt x="1181686" y="1031631"/>
                  <a:pt x="1154985" y="992997"/>
                  <a:pt x="1125415" y="956603"/>
                </a:cubicBezTo>
                <a:cubicBezTo>
                  <a:pt x="1093982" y="917916"/>
                  <a:pt x="1056849" y="883939"/>
                  <a:pt x="1026941" y="844061"/>
                </a:cubicBezTo>
                <a:cubicBezTo>
                  <a:pt x="1000398" y="808671"/>
                  <a:pt x="981142" y="768328"/>
                  <a:pt x="956603" y="731520"/>
                </a:cubicBezTo>
                <a:cubicBezTo>
                  <a:pt x="943597" y="712012"/>
                  <a:pt x="927846" y="694457"/>
                  <a:pt x="914400" y="675249"/>
                </a:cubicBezTo>
                <a:cubicBezTo>
                  <a:pt x="895009" y="647547"/>
                  <a:pt x="882039" y="614753"/>
                  <a:pt x="858129" y="590843"/>
                </a:cubicBezTo>
                <a:cubicBezTo>
                  <a:pt x="844061" y="576775"/>
                  <a:pt x="828662" y="563923"/>
                  <a:pt x="815926" y="548640"/>
                </a:cubicBezTo>
                <a:cubicBezTo>
                  <a:pt x="805102" y="535651"/>
                  <a:pt x="799100" y="519004"/>
                  <a:pt x="787790" y="506437"/>
                </a:cubicBezTo>
                <a:cubicBezTo>
                  <a:pt x="756736" y="471933"/>
                  <a:pt x="718316" y="444211"/>
                  <a:pt x="689317" y="407963"/>
                </a:cubicBezTo>
                <a:cubicBezTo>
                  <a:pt x="584311" y="276707"/>
                  <a:pt x="687619" y="389105"/>
                  <a:pt x="562707" y="295421"/>
                </a:cubicBezTo>
                <a:cubicBezTo>
                  <a:pt x="517593" y="261585"/>
                  <a:pt x="516334" y="239735"/>
                  <a:pt x="478301" y="196948"/>
                </a:cubicBezTo>
                <a:cubicBezTo>
                  <a:pt x="456272" y="172165"/>
                  <a:pt x="431409" y="150055"/>
                  <a:pt x="407963" y="126609"/>
                </a:cubicBezTo>
                <a:lnTo>
                  <a:pt x="379827" y="98474"/>
                </a:lnTo>
                <a:cubicBezTo>
                  <a:pt x="389206" y="126609"/>
                  <a:pt x="394700" y="156354"/>
                  <a:pt x="407963" y="182880"/>
                </a:cubicBezTo>
                <a:cubicBezTo>
                  <a:pt x="439523" y="246002"/>
                  <a:pt x="443326" y="259424"/>
                  <a:pt x="492369" y="323557"/>
                </a:cubicBezTo>
                <a:cubicBezTo>
                  <a:pt x="532853" y="376498"/>
                  <a:pt x="561829" y="444011"/>
                  <a:pt x="618978" y="478301"/>
                </a:cubicBezTo>
                <a:lnTo>
                  <a:pt x="689317" y="520505"/>
                </a:lnTo>
                <a:cubicBezTo>
                  <a:pt x="703385" y="543951"/>
                  <a:pt x="712186" y="571509"/>
                  <a:pt x="731520" y="590843"/>
                </a:cubicBezTo>
                <a:cubicBezTo>
                  <a:pt x="755430" y="614753"/>
                  <a:pt x="815926" y="647114"/>
                  <a:pt x="815926" y="647114"/>
                </a:cubicBezTo>
                <a:cubicBezTo>
                  <a:pt x="839920" y="683106"/>
                  <a:pt x="870430" y="731512"/>
                  <a:pt x="900332" y="759655"/>
                </a:cubicBezTo>
                <a:cubicBezTo>
                  <a:pt x="958482" y="814385"/>
                  <a:pt x="1017556" y="868946"/>
                  <a:pt x="1083212" y="914400"/>
                </a:cubicBezTo>
                <a:cubicBezTo>
                  <a:pt x="1170556" y="974869"/>
                  <a:pt x="1246037" y="1032993"/>
                  <a:pt x="1336430" y="1083212"/>
                </a:cubicBezTo>
                <a:cubicBezTo>
                  <a:pt x="1441419" y="1141540"/>
                  <a:pt x="1347736" y="1088057"/>
                  <a:pt x="1434904" y="1125415"/>
                </a:cubicBezTo>
                <a:cubicBezTo>
                  <a:pt x="1454179" y="1133676"/>
                  <a:pt x="1472967" y="1143146"/>
                  <a:pt x="1491175" y="1153551"/>
                </a:cubicBezTo>
                <a:cubicBezTo>
                  <a:pt x="1505855" y="1161939"/>
                  <a:pt x="1517489" y="1175908"/>
                  <a:pt x="1533378" y="1181686"/>
                </a:cubicBezTo>
                <a:cubicBezTo>
                  <a:pt x="1569718" y="1194901"/>
                  <a:pt x="1645920" y="1209821"/>
                  <a:pt x="1645920" y="1209821"/>
                </a:cubicBezTo>
                <a:cubicBezTo>
                  <a:pt x="1669366" y="1205132"/>
                  <a:pt x="1711569" y="1219200"/>
                  <a:pt x="1716258" y="1195754"/>
                </a:cubicBezTo>
                <a:cubicBezTo>
                  <a:pt x="1726991" y="1142086"/>
                  <a:pt x="1746811" y="959022"/>
                  <a:pt x="1674055" y="886265"/>
                </a:cubicBezTo>
                <a:cubicBezTo>
                  <a:pt x="1662100" y="874310"/>
                  <a:pt x="1645920" y="867508"/>
                  <a:pt x="1631852" y="858129"/>
                </a:cubicBezTo>
                <a:cubicBezTo>
                  <a:pt x="1622474" y="844061"/>
                  <a:pt x="1614541" y="828914"/>
                  <a:pt x="1603717" y="815926"/>
                </a:cubicBezTo>
                <a:cubicBezTo>
                  <a:pt x="1590981" y="800642"/>
                  <a:pt x="1573078" y="789912"/>
                  <a:pt x="1561514" y="773723"/>
                </a:cubicBezTo>
                <a:cubicBezTo>
                  <a:pt x="1549325" y="756658"/>
                  <a:pt x="1544168" y="735434"/>
                  <a:pt x="1533378" y="717452"/>
                </a:cubicBezTo>
                <a:cubicBezTo>
                  <a:pt x="1515980" y="688456"/>
                  <a:pt x="1493529" y="662605"/>
                  <a:pt x="1477107" y="633046"/>
                </a:cubicBezTo>
                <a:cubicBezTo>
                  <a:pt x="1446554" y="578051"/>
                  <a:pt x="1420836" y="520505"/>
                  <a:pt x="1392701" y="464234"/>
                </a:cubicBezTo>
                <a:cubicBezTo>
                  <a:pt x="1383323" y="445477"/>
                  <a:pt x="1379395" y="422792"/>
                  <a:pt x="1364566" y="407963"/>
                </a:cubicBezTo>
                <a:cubicBezTo>
                  <a:pt x="1350498" y="393895"/>
                  <a:pt x="1335099" y="381043"/>
                  <a:pt x="1322363" y="365760"/>
                </a:cubicBezTo>
                <a:cubicBezTo>
                  <a:pt x="1286072" y="322211"/>
                  <a:pt x="1302792" y="317618"/>
                  <a:pt x="1252024" y="281354"/>
                </a:cubicBezTo>
                <a:cubicBezTo>
                  <a:pt x="1091269" y="166527"/>
                  <a:pt x="1341305" y="398768"/>
                  <a:pt x="1111347" y="168812"/>
                </a:cubicBezTo>
                <a:cubicBezTo>
                  <a:pt x="1097279" y="154744"/>
                  <a:pt x="1081081" y="142525"/>
                  <a:pt x="1069144" y="126609"/>
                </a:cubicBezTo>
                <a:cubicBezTo>
                  <a:pt x="1055076" y="107852"/>
                  <a:pt x="1043520" y="86917"/>
                  <a:pt x="1026941" y="70338"/>
                </a:cubicBezTo>
                <a:cubicBezTo>
                  <a:pt x="1014986" y="58383"/>
                  <a:pt x="998806" y="51581"/>
                  <a:pt x="984738" y="42203"/>
                </a:cubicBezTo>
                <a:cubicBezTo>
                  <a:pt x="965981" y="46892"/>
                  <a:pt x="937114" y="38978"/>
                  <a:pt x="928467" y="56271"/>
                </a:cubicBezTo>
                <a:cubicBezTo>
                  <a:pt x="909477" y="94251"/>
                  <a:pt x="913031" y="140439"/>
                  <a:pt x="914400" y="182880"/>
                </a:cubicBezTo>
                <a:cubicBezTo>
                  <a:pt x="917740" y="286415"/>
                  <a:pt x="930661" y="389463"/>
                  <a:pt x="942535" y="492369"/>
                </a:cubicBezTo>
                <a:cubicBezTo>
                  <a:pt x="946746" y="528865"/>
                  <a:pt x="958084" y="564189"/>
                  <a:pt x="984738" y="590843"/>
                </a:cubicBezTo>
                <a:cubicBezTo>
                  <a:pt x="1056225" y="662330"/>
                  <a:pt x="1000005" y="568995"/>
                  <a:pt x="1069144" y="661181"/>
                </a:cubicBezTo>
                <a:cubicBezTo>
                  <a:pt x="1085550" y="683055"/>
                  <a:pt x="1092013" y="712186"/>
                  <a:pt x="1111347" y="731520"/>
                </a:cubicBezTo>
                <a:cubicBezTo>
                  <a:pt x="1199529" y="819702"/>
                  <a:pt x="1291173" y="874849"/>
                  <a:pt x="1392701" y="942535"/>
                </a:cubicBezTo>
                <a:cubicBezTo>
                  <a:pt x="1406769" y="951914"/>
                  <a:pt x="1418501" y="966571"/>
                  <a:pt x="1434904" y="970671"/>
                </a:cubicBezTo>
                <a:cubicBezTo>
                  <a:pt x="1518847" y="991656"/>
                  <a:pt x="1472104" y="981559"/>
                  <a:pt x="1575581" y="998806"/>
                </a:cubicBezTo>
                <a:cubicBezTo>
                  <a:pt x="1627163" y="994117"/>
                  <a:pt x="1680822" y="999970"/>
                  <a:pt x="1730326" y="984738"/>
                </a:cubicBezTo>
                <a:cubicBezTo>
                  <a:pt x="1746486" y="979766"/>
                  <a:pt x="1747899" y="955737"/>
                  <a:pt x="1758461" y="942535"/>
                </a:cubicBezTo>
                <a:cubicBezTo>
                  <a:pt x="1766747" y="932178"/>
                  <a:pt x="1777218" y="923778"/>
                  <a:pt x="1786597" y="914400"/>
                </a:cubicBezTo>
                <a:cubicBezTo>
                  <a:pt x="1791286" y="900332"/>
                  <a:pt x="1793035" y="884912"/>
                  <a:pt x="1800664" y="872197"/>
                </a:cubicBezTo>
                <a:cubicBezTo>
                  <a:pt x="1807488" y="860824"/>
                  <a:pt x="1828248" y="857313"/>
                  <a:pt x="1828800" y="844061"/>
                </a:cubicBezTo>
                <a:cubicBezTo>
                  <a:pt x="1833099" y="740881"/>
                  <a:pt x="1822967" y="637513"/>
                  <a:pt x="1814732" y="534572"/>
                </a:cubicBezTo>
                <a:cubicBezTo>
                  <a:pt x="1812560" y="507426"/>
                  <a:pt x="1789230" y="469252"/>
                  <a:pt x="1772529" y="450166"/>
                </a:cubicBezTo>
                <a:cubicBezTo>
                  <a:pt x="1722300" y="392762"/>
                  <a:pt x="1675690" y="369843"/>
                  <a:pt x="1645920" y="295421"/>
                </a:cubicBezTo>
                <a:cubicBezTo>
                  <a:pt x="1636541" y="271975"/>
                  <a:pt x="1625769" y="249039"/>
                  <a:pt x="1617784" y="225083"/>
                </a:cubicBezTo>
                <a:cubicBezTo>
                  <a:pt x="1611670" y="206741"/>
                  <a:pt x="1609273" y="187331"/>
                  <a:pt x="1603717" y="168812"/>
                </a:cubicBezTo>
                <a:cubicBezTo>
                  <a:pt x="1595195" y="140405"/>
                  <a:pt x="1584959" y="112541"/>
                  <a:pt x="1575581" y="84406"/>
                </a:cubicBezTo>
                <a:lnTo>
                  <a:pt x="1561514" y="42203"/>
                </a:lnTo>
                <a:lnTo>
                  <a:pt x="1547446" y="0"/>
                </a:lnTo>
                <a:cubicBezTo>
                  <a:pt x="1524000" y="4689"/>
                  <a:pt x="1497867" y="2205"/>
                  <a:pt x="1477107" y="14068"/>
                </a:cubicBezTo>
                <a:cubicBezTo>
                  <a:pt x="1454650" y="26901"/>
                  <a:pt x="1442125" y="76812"/>
                  <a:pt x="1434904" y="98474"/>
                </a:cubicBezTo>
                <a:cubicBezTo>
                  <a:pt x="1435123" y="100880"/>
                  <a:pt x="1436942" y="251925"/>
                  <a:pt x="1463040" y="295421"/>
                </a:cubicBezTo>
                <a:cubicBezTo>
                  <a:pt x="1469864" y="306794"/>
                  <a:pt x="1481797" y="314178"/>
                  <a:pt x="1491175" y="323557"/>
                </a:cubicBezTo>
                <a:cubicBezTo>
                  <a:pt x="1810033" y="309063"/>
                  <a:pt x="1697394" y="309489"/>
                  <a:pt x="1828800" y="309489"/>
                </a:cubicBezTo>
              </a:path>
            </a:pathLst>
          </a:custGeom>
          <a:noFill/>
          <a:ln w="3683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A3E8689-A3B7-456D-86B0-1D48D8F64B3E}"/>
                  </a:ext>
                </a:extLst>
              </p:cNvPr>
              <p:cNvSpPr txBox="1"/>
              <p:nvPr/>
            </p:nvSpPr>
            <p:spPr>
              <a:xfrm>
                <a:off x="9382539" y="4350896"/>
                <a:ext cx="2574983" cy="2114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dirty="0">
                    <a:latin typeface="Bahnschrift Light" panose="020B0502040204020203" pitchFamily="34" charset="0"/>
                  </a:rPr>
                  <a:t>Number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events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under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peak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endParaRPr lang="es-419" i="1" dirty="0"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𝐂𝐨</m:t>
                        </m:r>
                      </m:e>
                      <m:sup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sup>
                    </m:sSup>
                    <m:r>
                      <a:rPr lang="es-419" b="1" i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419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𝟐𝐧𝐝</m:t>
                        </m:r>
                      </m:e>
                    </m:d>
                  </m:oMath>
                </a14:m>
                <a:r>
                  <a:rPr lang="es-419" dirty="0">
                    <a:solidFill>
                      <a:schemeClr val="accent1">
                        <a:lumMod val="50000"/>
                      </a:schemeClr>
                    </a:solidFill>
                    <a:latin typeface="Bahnschrift Light" panose="020B0502040204020203" pitchFamily="34" charset="0"/>
                  </a:rPr>
                  <a:t>: </a:t>
                </a:r>
                <a:endParaRPr lang="es-419" dirty="0">
                  <a:latin typeface="Bahnschrift Light" panose="020B0502040204020203" pitchFamily="34" charset="0"/>
                </a:endParaRPr>
              </a:p>
              <a:p>
                <a:pPr algn="ctr"/>
                <a:endParaRPr lang="es-419" dirty="0">
                  <a:latin typeface="Bahnschrift" panose="020B0502040204020203" pitchFamily="34" charset="0"/>
                </a:endParaRPr>
              </a:p>
              <a:p>
                <a:pPr algn="ctr"/>
                <a:r>
                  <a:rPr lang="es-419" altLang="es-419" dirty="0">
                    <a:solidFill>
                      <a:srgbClr val="000000"/>
                    </a:solidFill>
                    <a:latin typeface="Bahnschrift" panose="020B0502040204020203" pitchFamily="34" charset="0"/>
                  </a:rPr>
                  <a:t>162277.2</a:t>
                </a:r>
                <a:endParaRPr lang="es-419" dirty="0">
                  <a:latin typeface="Bahnschrift" panose="020B0502040204020203" pitchFamily="34" charset="0"/>
                </a:endParaRPr>
              </a:p>
              <a:p>
                <a:pPr algn="ctr"/>
                <a:endParaRPr lang="es-419" dirty="0">
                  <a:latin typeface="Bahnschrift" panose="020B0502040204020203" pitchFamily="34" charset="0"/>
                </a:endParaRPr>
              </a:p>
              <a:p>
                <a:pPr algn="ctr"/>
                <a:endParaRPr lang="es-419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A3E8689-A3B7-456D-86B0-1D48D8F64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539" y="4350896"/>
                <a:ext cx="2574983" cy="2114490"/>
              </a:xfrm>
              <a:prstGeom prst="rect">
                <a:avLst/>
              </a:prstGeom>
              <a:blipFill>
                <a:blip r:embed="rId8"/>
                <a:stretch>
                  <a:fillRect t="-1729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05DD94B-E849-43CB-B047-3701B3D26CF2}"/>
                  </a:ext>
                </a:extLst>
              </p:cNvPr>
              <p:cNvSpPr txBox="1"/>
              <p:nvPr/>
            </p:nvSpPr>
            <p:spPr>
              <a:xfrm>
                <a:off x="9270121" y="1778541"/>
                <a:ext cx="2461213" cy="1560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419" dirty="0">
                    <a:latin typeface="Bahnschrift Light" panose="020B0502040204020203" pitchFamily="34" charset="0"/>
                  </a:rPr>
                  <a:t>Number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events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under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peak</a:t>
                </a:r>
                <a:r>
                  <a:rPr lang="es-419" dirty="0">
                    <a:latin typeface="Bahnschrift Light" panose="020B0502040204020203" pitchFamily="34" charset="0"/>
                  </a:rPr>
                  <a:t> </a:t>
                </a:r>
                <a:r>
                  <a:rPr lang="es-419" dirty="0" err="1">
                    <a:latin typeface="Bahnschrift Light" panose="020B0502040204020203" pitchFamily="34" charset="0"/>
                  </a:rPr>
                  <a:t>of</a:t>
                </a:r>
                <a:endParaRPr lang="es-419" i="1" dirty="0"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𝐂𝐬</m:t>
                        </m:r>
                      </m:e>
                      <m:sup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𝟏𝟑𝟕</m:t>
                        </m:r>
                      </m:sup>
                    </m:sSup>
                    <m:d>
                      <m:dPr>
                        <m:ctrlPr>
                          <a:rPr lang="es-419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b="1" i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𝟏𝐬𝐭</m:t>
                        </m:r>
                      </m:e>
                    </m:d>
                  </m:oMath>
                </a14:m>
                <a:r>
                  <a:rPr lang="es-419" dirty="0">
                    <a:solidFill>
                      <a:schemeClr val="accent1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: </a:t>
                </a:r>
              </a:p>
              <a:p>
                <a:pPr algn="ctr"/>
                <a:endParaRPr lang="es-419" dirty="0">
                  <a:latin typeface="Bahnschrift" panose="020B0502040204020203" pitchFamily="34" charset="0"/>
                </a:endParaRPr>
              </a:p>
              <a:p>
                <a:pPr algn="ctr"/>
                <a:r>
                  <a:rPr lang="es-419" altLang="es-419" dirty="0">
                    <a:solidFill>
                      <a:srgbClr val="000000"/>
                    </a:solidFill>
                    <a:latin typeface="Bahnschrift" panose="020B0502040204020203" pitchFamily="34" charset="0"/>
                  </a:rPr>
                  <a:t>503785</a:t>
                </a:r>
                <a:r>
                  <a:rPr lang="es-419" dirty="0">
                    <a:latin typeface="Bahnschrift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E05DD94B-E849-43CB-B047-3701B3D2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121" y="1778541"/>
                <a:ext cx="2461213" cy="1560492"/>
              </a:xfrm>
              <a:prstGeom prst="rect">
                <a:avLst/>
              </a:prstGeom>
              <a:blipFill>
                <a:blip r:embed="rId9"/>
                <a:stretch>
                  <a:fillRect t="-2344" b="-5469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>
            <a:extLst>
              <a:ext uri="{FF2B5EF4-FFF2-40B4-BE49-F238E27FC236}">
                <a16:creationId xmlns:a16="http://schemas.microsoft.com/office/drawing/2014/main" id="{36549830-7454-4F66-8F0F-ADFFC28AA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3961"/>
            <a:ext cx="32060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649B0578-1972-4240-A7FC-8AC75701B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3961"/>
            <a:ext cx="32060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7541B941-7101-4DAF-B098-8C9351EA3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3961"/>
            <a:ext cx="32060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9843D195-98FA-406F-A78F-DD226AF3F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3961"/>
            <a:ext cx="32060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419" altLang="es-419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419" altLang="es-419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Flecha: pentágono 25">
            <a:extLst>
              <a:ext uri="{FF2B5EF4-FFF2-40B4-BE49-F238E27FC236}">
                <a16:creationId xmlns:a16="http://schemas.microsoft.com/office/drawing/2014/main" id="{DA446594-26D7-4AB3-8201-9E791D0E6C8C}"/>
              </a:ext>
            </a:extLst>
          </p:cNvPr>
          <p:cNvSpPr/>
          <p:nvPr/>
        </p:nvSpPr>
        <p:spPr>
          <a:xfrm>
            <a:off x="-293689" y="231979"/>
            <a:ext cx="9378282" cy="940904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D021C38-51B5-4F54-AA99-364DD8C68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2" y="53479"/>
            <a:ext cx="11485944" cy="1356213"/>
          </a:xfrm>
        </p:spPr>
        <p:txBody>
          <a:bodyPr/>
          <a:lstStyle/>
          <a:p>
            <a:r>
              <a:rPr lang="es-419" dirty="0" err="1">
                <a:latin typeface="Bahnschrift" panose="020B0502040204020203" pitchFamily="34" charset="0"/>
              </a:rPr>
              <a:t>Estimating</a:t>
            </a:r>
            <a:r>
              <a:rPr lang="es-419" dirty="0">
                <a:latin typeface="Bahnschrift" panose="020B0502040204020203" pitchFamily="34" charset="0"/>
              </a:rPr>
              <a:t> </a:t>
            </a:r>
            <a:r>
              <a:rPr lang="es-419" dirty="0" err="1">
                <a:latin typeface="Bahnschrift" panose="020B0502040204020203" pitchFamily="34" charset="0"/>
              </a:rPr>
              <a:t>number</a:t>
            </a:r>
            <a:r>
              <a:rPr lang="es-419" dirty="0">
                <a:latin typeface="Bahnschrift" panose="020B0502040204020203" pitchFamily="34" charset="0"/>
              </a:rPr>
              <a:t> </a:t>
            </a:r>
            <a:r>
              <a:rPr lang="es-419" dirty="0" err="1">
                <a:latin typeface="Bahnschrift" panose="020B0502040204020203" pitchFamily="34" charset="0"/>
              </a:rPr>
              <a:t>of</a:t>
            </a:r>
            <a:r>
              <a:rPr lang="es-419" dirty="0">
                <a:latin typeface="Bahnschrift" panose="020B0502040204020203" pitchFamily="34" charset="0"/>
              </a:rPr>
              <a:t> </a:t>
            </a:r>
            <a:r>
              <a:rPr lang="es-419" dirty="0" err="1">
                <a:latin typeface="Bahnschrift" panose="020B0502040204020203" pitchFamily="34" charset="0"/>
              </a:rPr>
              <a:t>events</a:t>
            </a:r>
            <a:r>
              <a:rPr lang="es-419" dirty="0">
                <a:latin typeface="Bahnschrift" panose="020B0502040204020203" pitchFamily="34" charset="0"/>
              </a:rPr>
              <a:t>              </a:t>
            </a:r>
            <a:r>
              <a:rPr lang="es-419" dirty="0" err="1">
                <a:latin typeface="Bahnschrift" panose="020B0502040204020203" pitchFamily="34" charset="0"/>
              </a:rPr>
              <a:t>Results</a:t>
            </a:r>
            <a:endParaRPr lang="es-419" dirty="0">
              <a:latin typeface="Bahnschrift" panose="020B0502040204020203" pitchFamily="34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18A2A70-5459-4814-A171-1BFB1FCEEF83}"/>
              </a:ext>
            </a:extLst>
          </p:cNvPr>
          <p:cNvSpPr/>
          <p:nvPr/>
        </p:nvSpPr>
        <p:spPr>
          <a:xfrm>
            <a:off x="6274057" y="3874344"/>
            <a:ext cx="5621071" cy="29301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0" name="Gráfico 29" descr="Flecha lineal: curva en sentido contrario de las agujas del reloj">
            <a:extLst>
              <a:ext uri="{FF2B5EF4-FFF2-40B4-BE49-F238E27FC236}">
                <a16:creationId xmlns:a16="http://schemas.microsoft.com/office/drawing/2014/main" id="{36012E70-7A21-4676-889D-DC45B07A0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216297">
            <a:off x="3449249" y="5748448"/>
            <a:ext cx="914400" cy="914400"/>
          </a:xfrm>
          <a:prstGeom prst="rect">
            <a:avLst/>
          </a:prstGeom>
        </p:spPr>
      </p:pic>
      <p:pic>
        <p:nvPicPr>
          <p:cNvPr id="33" name="Gráfico 32" descr="Flecha lineal: curva en sentido de las agujas del reloj">
            <a:extLst>
              <a:ext uri="{FF2B5EF4-FFF2-40B4-BE49-F238E27FC236}">
                <a16:creationId xmlns:a16="http://schemas.microsoft.com/office/drawing/2014/main" id="{6E6EE756-CFFC-4425-A432-1A5BCE00A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56159">
            <a:off x="9270504" y="1078855"/>
            <a:ext cx="914400" cy="9144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D7BB1-4CEE-4C55-8959-3D800F9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9607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9CAFA3C-1C9F-43F1-BBD4-3C78EE3E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CEF750-495C-442D-911A-0ED9C8DD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17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4701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cepillo&#10;&#10;Descripción generada automáticamente">
            <a:extLst>
              <a:ext uri="{FF2B5EF4-FFF2-40B4-BE49-F238E27FC236}">
                <a16:creationId xmlns:a16="http://schemas.microsoft.com/office/drawing/2014/main" id="{A693D861-83D3-4DF0-BE21-46D28E3F8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0290" r="44319" b="13470"/>
          <a:stretch/>
        </p:blipFill>
        <p:spPr>
          <a:xfrm>
            <a:off x="-288841" y="1898385"/>
            <a:ext cx="12586801" cy="415206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ECB666-9838-4026-B5C9-6A5B79A8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2</a:t>
            </a:fld>
            <a:endParaRPr lang="es-419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2E7B17C-873A-40EE-9EE0-4CBF1C18CDCE}"/>
              </a:ext>
            </a:extLst>
          </p:cNvPr>
          <p:cNvSpPr/>
          <p:nvPr/>
        </p:nvSpPr>
        <p:spPr>
          <a:xfrm>
            <a:off x="655320" y="1858134"/>
            <a:ext cx="1069848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b="1" dirty="0" err="1"/>
              <a:t>Peak</a:t>
            </a:r>
            <a:r>
              <a:rPr lang="es-419" sz="2000" b="1" dirty="0"/>
              <a:t> </a:t>
            </a:r>
            <a:r>
              <a:rPr lang="es-419" sz="2000" b="1" dirty="0" err="1"/>
              <a:t>by</a:t>
            </a:r>
            <a:r>
              <a:rPr lang="es-419" sz="2000" b="1" dirty="0"/>
              <a:t> </a:t>
            </a:r>
            <a:r>
              <a:rPr lang="es-419" sz="2000" b="1" dirty="0" err="1"/>
              <a:t>peak</a:t>
            </a:r>
            <a:r>
              <a:rPr lang="es-419" sz="2000" b="1" dirty="0"/>
              <a:t> </a:t>
            </a:r>
            <a:r>
              <a:rPr lang="es-419" sz="2000" dirty="0" err="1"/>
              <a:t>analysis</a:t>
            </a:r>
            <a:r>
              <a:rPr lang="es-419" sz="2000" dirty="0"/>
              <a:t> </a:t>
            </a:r>
            <a:r>
              <a:rPr lang="es-419" sz="2000" dirty="0" err="1"/>
              <a:t>using</a:t>
            </a:r>
            <a:r>
              <a:rPr lang="es-419" sz="2000" dirty="0"/>
              <a:t> JAGS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dirty="0" err="1"/>
              <a:t>Finding</a:t>
            </a:r>
            <a:r>
              <a:rPr lang="es-419" sz="2000" dirty="0"/>
              <a:t> </a:t>
            </a:r>
            <a:r>
              <a:rPr lang="es-419" sz="2000" dirty="0" err="1"/>
              <a:t>the</a:t>
            </a:r>
            <a:r>
              <a:rPr lang="es-419" sz="2000" dirty="0"/>
              <a:t> </a:t>
            </a:r>
            <a:r>
              <a:rPr lang="es-419" sz="2000" b="1" dirty="0" err="1"/>
              <a:t>best</a:t>
            </a:r>
            <a:r>
              <a:rPr lang="es-419" sz="2000" b="1" dirty="0"/>
              <a:t> </a:t>
            </a:r>
            <a:r>
              <a:rPr lang="es-419" sz="2000" b="1" dirty="0" err="1"/>
              <a:t>estimates</a:t>
            </a:r>
            <a:r>
              <a:rPr lang="es-419" sz="2000" b="1" dirty="0"/>
              <a:t> </a:t>
            </a:r>
            <a:r>
              <a:rPr lang="es-419" sz="2000" dirty="0" err="1"/>
              <a:t>of</a:t>
            </a:r>
            <a:r>
              <a:rPr lang="es-419" sz="2000" dirty="0"/>
              <a:t> </a:t>
            </a:r>
            <a:r>
              <a:rPr lang="es-419" sz="2000" dirty="0" err="1"/>
              <a:t>parameters</a:t>
            </a:r>
            <a:r>
              <a:rPr lang="es-419" sz="2000" dirty="0"/>
              <a:t> A, B, w, x0 and </a:t>
            </a:r>
            <a:r>
              <a:rPr lang="es-419" sz="2000" b="1" dirty="0"/>
              <a:t>95% </a:t>
            </a:r>
            <a:r>
              <a:rPr lang="es-419" sz="2000" b="1" dirty="0" err="1"/>
              <a:t>credible</a:t>
            </a:r>
            <a:r>
              <a:rPr lang="es-419" sz="2000" b="1" dirty="0"/>
              <a:t> </a:t>
            </a:r>
            <a:r>
              <a:rPr lang="es-419" sz="2000" b="1" dirty="0" err="1"/>
              <a:t>interval</a:t>
            </a:r>
            <a:r>
              <a:rPr lang="es-419" sz="2000" dirty="0"/>
              <a:t>.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b="1" dirty="0" err="1"/>
              <a:t>Correlation</a:t>
            </a:r>
            <a:r>
              <a:rPr lang="es-419" sz="2000" b="1" dirty="0"/>
              <a:t> </a:t>
            </a:r>
            <a:r>
              <a:rPr lang="es-419" sz="2000" b="1" dirty="0" err="1"/>
              <a:t>among</a:t>
            </a:r>
            <a:r>
              <a:rPr lang="es-419" sz="2000" b="1" dirty="0"/>
              <a:t> </a:t>
            </a:r>
            <a:r>
              <a:rPr lang="es-419" sz="2000" b="1" dirty="0" err="1"/>
              <a:t>parameters</a:t>
            </a:r>
            <a:r>
              <a:rPr lang="es-419" sz="2000" dirty="0"/>
              <a:t> </a:t>
            </a:r>
            <a:r>
              <a:rPr lang="es-419" sz="2000" dirty="0" err="1"/>
              <a:t>both</a:t>
            </a:r>
            <a:r>
              <a:rPr lang="es-419" sz="2000" dirty="0"/>
              <a:t> </a:t>
            </a:r>
            <a:r>
              <a:rPr lang="es-419" sz="2000" dirty="0" err="1"/>
              <a:t>Qualitative</a:t>
            </a:r>
            <a:r>
              <a:rPr lang="es-419" sz="2000" dirty="0"/>
              <a:t> (2D posterior </a:t>
            </a:r>
            <a:r>
              <a:rPr lang="es-419" sz="2000" dirty="0" err="1"/>
              <a:t>distributions</a:t>
            </a:r>
            <a:r>
              <a:rPr lang="es-419" sz="2000" dirty="0"/>
              <a:t>) and </a:t>
            </a:r>
            <a:r>
              <a:rPr lang="es-419" sz="2000" dirty="0" err="1"/>
              <a:t>Quantitative</a:t>
            </a:r>
            <a:r>
              <a:rPr lang="es-419" sz="2000" dirty="0"/>
              <a:t> (</a:t>
            </a:r>
            <a:r>
              <a:rPr lang="es-419" sz="2000" dirty="0" err="1"/>
              <a:t>correlation</a:t>
            </a:r>
            <a:r>
              <a:rPr lang="es-419" sz="2000" dirty="0"/>
              <a:t> </a:t>
            </a:r>
            <a:r>
              <a:rPr lang="es-419" sz="2000" dirty="0" err="1"/>
              <a:t>matrix</a:t>
            </a:r>
            <a:r>
              <a:rPr lang="es-419" sz="2000" dirty="0"/>
              <a:t>)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dirty="0" err="1"/>
              <a:t>Inference</a:t>
            </a:r>
            <a:r>
              <a:rPr lang="es-419" sz="2000" dirty="0"/>
              <a:t> → </a:t>
            </a:r>
            <a:r>
              <a:rPr lang="es-419" sz="2000" b="1" dirty="0" err="1"/>
              <a:t>Histograms</a:t>
            </a:r>
            <a:r>
              <a:rPr lang="es-419" sz="2000" b="1" dirty="0"/>
              <a:t> </a:t>
            </a:r>
            <a:r>
              <a:rPr lang="es-419" sz="2000" b="1" dirty="0" err="1"/>
              <a:t>plot</a:t>
            </a:r>
            <a:r>
              <a:rPr lang="es-419" sz="2000" dirty="0"/>
              <a:t>(visual </a:t>
            </a:r>
            <a:r>
              <a:rPr lang="es-419" sz="2000" dirty="0" err="1"/>
              <a:t>understanding</a:t>
            </a:r>
            <a:r>
              <a:rPr lang="es-419" sz="2000" dirty="0"/>
              <a:t>)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dirty="0" err="1"/>
              <a:t>Check</a:t>
            </a:r>
            <a:r>
              <a:rPr lang="es-419" sz="2000" dirty="0"/>
              <a:t> </a:t>
            </a:r>
            <a:r>
              <a:rPr lang="es-419" sz="2000" dirty="0" err="1"/>
              <a:t>for</a:t>
            </a:r>
            <a:r>
              <a:rPr lang="es-419" sz="2000" dirty="0"/>
              <a:t> </a:t>
            </a:r>
            <a:r>
              <a:rPr lang="es-419" sz="2000" dirty="0" err="1"/>
              <a:t>convergence</a:t>
            </a:r>
            <a:r>
              <a:rPr lang="es-419" sz="2000" dirty="0"/>
              <a:t> </a:t>
            </a:r>
            <a:r>
              <a:rPr lang="es-419" sz="2000" dirty="0" err="1"/>
              <a:t>by</a:t>
            </a:r>
            <a:r>
              <a:rPr lang="es-419" sz="2000" dirty="0"/>
              <a:t> </a:t>
            </a:r>
            <a:r>
              <a:rPr lang="es-419" sz="2000" dirty="0" err="1"/>
              <a:t>re-running</a:t>
            </a:r>
            <a:r>
              <a:rPr lang="es-419" sz="2000" dirty="0"/>
              <a:t> </a:t>
            </a:r>
            <a:r>
              <a:rPr lang="es-419" sz="2000" dirty="0" err="1"/>
              <a:t>with</a:t>
            </a:r>
            <a:r>
              <a:rPr lang="es-419" sz="2000" dirty="0"/>
              <a:t> </a:t>
            </a:r>
            <a:r>
              <a:rPr lang="es-419" sz="2000" b="1" dirty="0" err="1"/>
              <a:t>different</a:t>
            </a:r>
            <a:r>
              <a:rPr lang="es-419" sz="2000" b="1" dirty="0"/>
              <a:t> </a:t>
            </a:r>
            <a:r>
              <a:rPr lang="es-419" sz="2000" b="1" dirty="0" err="1"/>
              <a:t>initial</a:t>
            </a:r>
            <a:r>
              <a:rPr lang="es-419" sz="2000" b="1" dirty="0"/>
              <a:t> </a:t>
            </a:r>
            <a:r>
              <a:rPr lang="es-419" sz="2000" b="1" dirty="0" err="1"/>
              <a:t>parameters</a:t>
            </a:r>
            <a:r>
              <a:rPr lang="es-419" sz="2000" b="1" dirty="0"/>
              <a:t>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b="1" dirty="0"/>
              <a:t>ACF</a:t>
            </a:r>
            <a:r>
              <a:rPr lang="es-419" sz="2000" dirty="0"/>
              <a:t>: </a:t>
            </a:r>
            <a:r>
              <a:rPr lang="es-419" sz="2000" dirty="0" err="1"/>
              <a:t>Effect</a:t>
            </a:r>
            <a:r>
              <a:rPr lang="es-419" sz="2000" dirty="0"/>
              <a:t> </a:t>
            </a:r>
            <a:r>
              <a:rPr lang="es-419" sz="2000" dirty="0" err="1"/>
              <a:t>of</a:t>
            </a:r>
            <a:r>
              <a:rPr lang="es-419" sz="2000" dirty="0"/>
              <a:t> </a:t>
            </a:r>
            <a:r>
              <a:rPr lang="es-419" sz="2000" b="1" dirty="0" err="1"/>
              <a:t>thinning</a:t>
            </a:r>
            <a:r>
              <a:rPr lang="es-419" sz="2000" dirty="0"/>
              <a:t> and </a:t>
            </a:r>
            <a:r>
              <a:rPr lang="es-419" sz="2000" b="1" dirty="0" err="1"/>
              <a:t>burn</a:t>
            </a:r>
            <a:r>
              <a:rPr lang="es-419" sz="2000" b="1" dirty="0"/>
              <a:t>-in</a:t>
            </a:r>
            <a:r>
              <a:rPr lang="es-419" sz="2000" dirty="0"/>
              <a:t>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b="1" dirty="0" err="1"/>
              <a:t>Calibration</a:t>
            </a:r>
            <a:r>
              <a:rPr lang="es-419" sz="2000" dirty="0"/>
              <a:t>: </a:t>
            </a:r>
            <a:r>
              <a:rPr lang="es-419" sz="2000" dirty="0" err="1"/>
              <a:t>Using</a:t>
            </a:r>
            <a:r>
              <a:rPr lang="es-419" sz="2000" dirty="0"/>
              <a:t> </a:t>
            </a:r>
            <a:r>
              <a:rPr lang="es-419" sz="2000" dirty="0" err="1"/>
              <a:t>best</a:t>
            </a:r>
            <a:r>
              <a:rPr lang="es-419" sz="2000" dirty="0"/>
              <a:t> </a:t>
            </a:r>
            <a:r>
              <a:rPr lang="es-419" sz="2000" dirty="0" err="1"/>
              <a:t>estimates</a:t>
            </a:r>
            <a:r>
              <a:rPr lang="es-419" sz="2000" dirty="0"/>
              <a:t> </a:t>
            </a:r>
            <a:r>
              <a:rPr lang="es-419" sz="2000" dirty="0" err="1"/>
              <a:t>of</a:t>
            </a:r>
            <a:r>
              <a:rPr lang="es-419" sz="2000" dirty="0"/>
              <a:t> </a:t>
            </a:r>
            <a:r>
              <a:rPr lang="es-419" sz="2000" dirty="0" err="1"/>
              <a:t>peak</a:t>
            </a:r>
            <a:r>
              <a:rPr lang="es-419" sz="2000" dirty="0"/>
              <a:t> center and </a:t>
            </a:r>
            <a:r>
              <a:rPr lang="es-419" sz="2000" dirty="0" err="1"/>
              <a:t>energy</a:t>
            </a:r>
            <a:r>
              <a:rPr lang="es-419" sz="2000" dirty="0"/>
              <a:t> </a:t>
            </a:r>
            <a:r>
              <a:rPr lang="es-419" sz="2000" dirty="0" err="1"/>
              <a:t>emission</a:t>
            </a:r>
            <a:r>
              <a:rPr lang="es-419" sz="2000" dirty="0"/>
              <a:t> (</a:t>
            </a:r>
            <a:r>
              <a:rPr lang="es-419" sz="2000" dirty="0" err="1"/>
              <a:t>given</a:t>
            </a:r>
            <a:r>
              <a:rPr lang="es-419" sz="2000" dirty="0"/>
              <a:t>)    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s-419" sz="2000" dirty="0" err="1"/>
              <a:t>Estimating</a:t>
            </a:r>
            <a:r>
              <a:rPr lang="es-419" sz="2000" dirty="0"/>
              <a:t> </a:t>
            </a:r>
            <a:r>
              <a:rPr lang="es-419" sz="2000" b="1" dirty="0" err="1"/>
              <a:t>number</a:t>
            </a:r>
            <a:r>
              <a:rPr lang="es-419" sz="2000" b="1" dirty="0"/>
              <a:t> </a:t>
            </a:r>
            <a:r>
              <a:rPr lang="es-419" sz="2000" b="1" dirty="0" err="1"/>
              <a:t>of</a:t>
            </a:r>
            <a:r>
              <a:rPr lang="es-419" sz="2000" b="1" dirty="0"/>
              <a:t> </a:t>
            </a:r>
            <a:r>
              <a:rPr lang="es-419" sz="2000" b="1" dirty="0" err="1"/>
              <a:t>events</a:t>
            </a:r>
            <a:r>
              <a:rPr lang="es-419" sz="2000" b="1" dirty="0"/>
              <a:t> </a:t>
            </a:r>
            <a:r>
              <a:rPr lang="es-419" sz="2000" dirty="0" err="1"/>
              <a:t>under</a:t>
            </a:r>
            <a:r>
              <a:rPr lang="es-419" sz="2000" dirty="0"/>
              <a:t> </a:t>
            </a:r>
            <a:r>
              <a:rPr lang="es-419" sz="2000" dirty="0" err="1"/>
              <a:t>each</a:t>
            </a:r>
            <a:r>
              <a:rPr lang="es-419" sz="2000" dirty="0"/>
              <a:t> </a:t>
            </a:r>
            <a:r>
              <a:rPr lang="es-419" sz="2000" dirty="0" err="1"/>
              <a:t>peak</a:t>
            </a:r>
            <a:r>
              <a:rPr lang="es-419" sz="2000" dirty="0"/>
              <a:t>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008B8A5-ED14-4CD9-AB7A-E4D36FE9F063}"/>
              </a:ext>
            </a:extLst>
          </p:cNvPr>
          <p:cNvSpPr txBox="1">
            <a:spLocks/>
          </p:cNvSpPr>
          <p:nvPr/>
        </p:nvSpPr>
        <p:spPr>
          <a:xfrm>
            <a:off x="450424" y="366765"/>
            <a:ext cx="2937677" cy="1531620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>
                <a:latin typeface="Bahnschrift SemiCondensed" panose="020B0502040204020203" pitchFamily="34" charset="0"/>
              </a:rPr>
              <a:t>Content</a:t>
            </a:r>
          </a:p>
          <a:p>
            <a:endParaRPr lang="es-419" sz="4800" dirty="0">
              <a:latin typeface="Bahnschrift Light" panose="020B0502040204020203" pitchFamily="34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9D0873A-2E06-4085-96ED-7C5CB63E1D1C}"/>
              </a:ext>
            </a:extLst>
          </p:cNvPr>
          <p:cNvCxnSpPr/>
          <p:nvPr/>
        </p:nvCxnSpPr>
        <p:spPr>
          <a:xfrm>
            <a:off x="450425" y="1311471"/>
            <a:ext cx="3180115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B712BD5-15D6-4706-BF92-7883CA57D474}"/>
              </a:ext>
            </a:extLst>
          </p:cNvPr>
          <p:cNvSpPr txBox="1"/>
          <p:nvPr/>
        </p:nvSpPr>
        <p:spPr>
          <a:xfrm>
            <a:off x="1197428" y="6858000"/>
            <a:ext cx="9797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900">
                <a:hlinkClick r:id="rId3" tooltip="http://www.brusheezy.com/brushes/46703-filbert-paint-brush-pack-danger-pig"/>
              </a:rPr>
              <a:t>Esta foto</a:t>
            </a:r>
            <a:r>
              <a:rPr lang="es-419" sz="900"/>
              <a:t> de Autor desconocido está bajo licencia </a:t>
            </a:r>
            <a:r>
              <a:rPr lang="es-419" sz="900">
                <a:hlinkClick r:id="rId4" tooltip="https://creativecommons.org/licenses/by-nc-nd/3.0/"/>
              </a:rPr>
              <a:t>CC BY-NC-ND</a:t>
            </a:r>
            <a:endParaRPr lang="es-419" sz="900"/>
          </a:p>
        </p:txBody>
      </p:sp>
    </p:spTree>
    <p:extLst>
      <p:ext uri="{BB962C8B-B14F-4D97-AF65-F5344CB8AC3E}">
        <p14:creationId xmlns:p14="http://schemas.microsoft.com/office/powerpoint/2010/main" val="299363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3F85896-D143-4F6B-80DF-0757275E974E}"/>
              </a:ext>
            </a:extLst>
          </p:cNvPr>
          <p:cNvSpPr/>
          <p:nvPr/>
        </p:nvSpPr>
        <p:spPr>
          <a:xfrm>
            <a:off x="159026" y="2443354"/>
            <a:ext cx="11767931" cy="43152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BF8734A-4F95-4FF3-B904-9B2D0E1BDEAB}"/>
              </a:ext>
            </a:extLst>
          </p:cNvPr>
          <p:cNvSpPr txBox="1">
            <a:spLocks/>
          </p:cNvSpPr>
          <p:nvPr/>
        </p:nvSpPr>
        <p:spPr>
          <a:xfrm>
            <a:off x="450424" y="366765"/>
            <a:ext cx="2937677" cy="1531620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Bahnschrift SemiCondensed" panose="020B0502040204020203" pitchFamily="34" charset="0"/>
              </a:rPr>
              <a:t>Our goal</a:t>
            </a:r>
            <a:br>
              <a:rPr lang="es-419" sz="4800" dirty="0">
                <a:latin typeface="Bahnschrift Light" panose="020B0502040204020203" pitchFamily="34" charset="0"/>
              </a:rPr>
            </a:br>
            <a:endParaRPr lang="es-419" sz="4800" dirty="0">
              <a:latin typeface="Bahnschrift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BEB3586-E090-4E21-AAE6-F3BA4AD61771}"/>
                  </a:ext>
                </a:extLst>
              </p:cNvPr>
              <p:cNvSpPr txBox="1"/>
              <p:nvPr/>
            </p:nvSpPr>
            <p:spPr>
              <a:xfrm>
                <a:off x="450423" y="1523470"/>
                <a:ext cx="112911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000" dirty="0">
                    <a:latin typeface="Bahnschrift Light" panose="020B0502040204020203" pitchFamily="34" charset="0"/>
                  </a:rPr>
                  <a:t>Determine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b="1" dirty="0" err="1">
                    <a:latin typeface="Bahnschrift Light" panose="020B0502040204020203" pitchFamily="34" charset="0"/>
                  </a:rPr>
                  <a:t>number</a:t>
                </a:r>
                <a:r>
                  <a:rPr lang="es-419" sz="2000" b="1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b="1" dirty="0" err="1">
                    <a:latin typeface="Bahnschrift Light" panose="020B0502040204020203" pitchFamily="34" charset="0"/>
                  </a:rPr>
                  <a:t>of</a:t>
                </a:r>
                <a:r>
                  <a:rPr lang="es-419" sz="2000" b="1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b="1" dirty="0" err="1">
                    <a:latin typeface="Bahnschrift Light" panose="020B0502040204020203" pitchFamily="34" charset="0"/>
                  </a:rPr>
                  <a:t>events</a:t>
                </a:r>
                <a:r>
                  <a:rPr lang="es-419" sz="2000" b="1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under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source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419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source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taking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into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account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the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underlaying</a:t>
                </a:r>
                <a:r>
                  <a:rPr lang="es-419" sz="2000" dirty="0">
                    <a:latin typeface="Bahnschrift Light" panose="020B0502040204020203" pitchFamily="34" charset="0"/>
                  </a:rPr>
                  <a:t> </a:t>
                </a:r>
                <a:r>
                  <a:rPr lang="es-419" sz="2000" dirty="0" err="1">
                    <a:latin typeface="Bahnschrift Light" panose="020B0502040204020203" pitchFamily="34" charset="0"/>
                  </a:rPr>
                  <a:t>background</a:t>
                </a:r>
                <a:endParaRPr lang="es-419" sz="2000" dirty="0">
                  <a:latin typeface="Bahnschrift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ABEB3586-E090-4E21-AAE6-F3BA4AD61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23" y="1523470"/>
                <a:ext cx="11291151" cy="707886"/>
              </a:xfrm>
              <a:prstGeom prst="rect">
                <a:avLst/>
              </a:prstGeom>
              <a:blipFill>
                <a:blip r:embed="rId2"/>
                <a:stretch>
                  <a:fillRect l="-594" t="-5172" b="-1465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ángulo 19">
            <a:extLst>
              <a:ext uri="{FF2B5EF4-FFF2-40B4-BE49-F238E27FC236}">
                <a16:creationId xmlns:a16="http://schemas.microsoft.com/office/drawing/2014/main" id="{7C69C33E-3FC1-4057-83B4-5ACC736E737E}"/>
              </a:ext>
            </a:extLst>
          </p:cNvPr>
          <p:cNvSpPr/>
          <p:nvPr/>
        </p:nvSpPr>
        <p:spPr>
          <a:xfrm>
            <a:off x="416880" y="2664194"/>
            <a:ext cx="7906188" cy="3957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561C2B-312D-4673-A4AA-15A7DAFD1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" r="1124"/>
          <a:stretch/>
        </p:blipFill>
        <p:spPr>
          <a:xfrm>
            <a:off x="456635" y="2664194"/>
            <a:ext cx="7777967" cy="3957113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DFEFE3D-A204-4B96-A64C-754AADC42E1D}"/>
              </a:ext>
            </a:extLst>
          </p:cNvPr>
          <p:cNvCxnSpPr/>
          <p:nvPr/>
        </p:nvCxnSpPr>
        <p:spPr>
          <a:xfrm>
            <a:off x="450425" y="1311471"/>
            <a:ext cx="3180115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B6DFC640-BCDD-4BE2-B972-D5DD45C59F07}"/>
              </a:ext>
            </a:extLst>
          </p:cNvPr>
          <p:cNvSpPr txBox="1">
            <a:spLocks/>
          </p:cNvSpPr>
          <p:nvPr/>
        </p:nvSpPr>
        <p:spPr>
          <a:xfrm>
            <a:off x="8561458" y="2389186"/>
            <a:ext cx="2937677" cy="1531620"/>
          </a:xfrm>
          <a:prstGeom prst="rect">
            <a:avLst/>
          </a:prstGeom>
          <a:ln w="762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sz="4800" dirty="0">
                <a:solidFill>
                  <a:schemeClr val="tx2">
                    <a:lumMod val="75000"/>
                  </a:schemeClr>
                </a:solidFill>
                <a:latin typeface="Bahnschrift SemiCondensed" panose="020B0502040204020203" pitchFamily="34" charset="0"/>
              </a:rPr>
              <a:t>Data</a:t>
            </a:r>
            <a:endParaRPr lang="es-419" sz="4800" dirty="0">
              <a:solidFill>
                <a:schemeClr val="tx2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1518E561-6940-41C3-A773-B33AECB26CB0}"/>
              </a:ext>
            </a:extLst>
          </p:cNvPr>
          <p:cNvCxnSpPr/>
          <p:nvPr/>
        </p:nvCxnSpPr>
        <p:spPr>
          <a:xfrm>
            <a:off x="8561459" y="3623477"/>
            <a:ext cx="3180115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0A55748B-34BE-4828-A3B1-953F137CF07F}"/>
              </a:ext>
            </a:extLst>
          </p:cNvPr>
          <p:cNvSpPr/>
          <p:nvPr/>
        </p:nvSpPr>
        <p:spPr>
          <a:xfrm>
            <a:off x="8595005" y="3845281"/>
            <a:ext cx="31801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err="1">
                <a:latin typeface="Bahnschrift Light" panose="020B0502040204020203" pitchFamily="34" charset="0"/>
              </a:rPr>
              <a:t>We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begin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by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analysing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peak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by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peak</a:t>
            </a:r>
            <a:r>
              <a:rPr lang="es-419" dirty="0">
                <a:latin typeface="Bahnschrift Ligh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 err="1">
                <a:latin typeface="Bahnschrift Light" panose="020B0502040204020203" pitchFamily="34" charset="0"/>
              </a:rPr>
              <a:t>The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first</a:t>
            </a:r>
            <a:r>
              <a:rPr lang="es-419" dirty="0">
                <a:latin typeface="Bahnschrift Light" panose="020B0502040204020203" pitchFamily="34" charset="0"/>
              </a:rPr>
              <a:t> 4 </a:t>
            </a:r>
            <a:r>
              <a:rPr lang="es-419" dirty="0" err="1">
                <a:latin typeface="Bahnschrift Light" panose="020B0502040204020203" pitchFamily="34" charset="0"/>
              </a:rPr>
              <a:t>peaks</a:t>
            </a:r>
            <a:r>
              <a:rPr lang="es-419" dirty="0">
                <a:latin typeface="Bahnschrift Light" panose="020B0502040204020203" pitchFamily="34" charset="0"/>
              </a:rPr>
              <a:t> are </a:t>
            </a:r>
            <a:r>
              <a:rPr lang="es-419" dirty="0" err="1">
                <a:latin typeface="Bahnschrift Light" panose="020B0502040204020203" pitchFamily="34" charset="0"/>
              </a:rPr>
              <a:t>to</a:t>
            </a:r>
            <a:r>
              <a:rPr lang="es-419" dirty="0">
                <a:latin typeface="Bahnschrift Light" panose="020B0502040204020203" pitchFamily="34" charset="0"/>
              </a:rPr>
              <a:t> be </a:t>
            </a:r>
            <a:r>
              <a:rPr lang="es-419" dirty="0" err="1">
                <a:latin typeface="Bahnschrift Light" panose="020B0502040204020203" pitchFamily="34" charset="0"/>
              </a:rPr>
              <a:t>analysed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independently</a:t>
            </a:r>
            <a:r>
              <a:rPr lang="es-419" dirty="0">
                <a:latin typeface="Bahnschrift Light" panose="020B0502040204020203" pitchFamily="34" charset="0"/>
              </a:rPr>
              <a:t>.</a:t>
            </a:r>
            <a:endParaRPr lang="es-41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95065B-18B5-4231-A1D3-E2B50B19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48" y="2526894"/>
            <a:ext cx="8246839" cy="4231712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99EA32-E7DE-44D3-970C-B781F3F8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436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3BAC83-EC1E-4F05-A2C2-0C43DAE38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743" y="623755"/>
            <a:ext cx="5716753" cy="275833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D8833391-C559-4AE3-B261-39AA32E8A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345" y="625997"/>
            <a:ext cx="5816456" cy="276281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4C78CE9-202C-47E8-B248-E33A6A0B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743" y="3514512"/>
            <a:ext cx="5714333" cy="2700022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CD677D-A78E-4617-8C10-1DD4F72B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5344" y="3501260"/>
            <a:ext cx="5816456" cy="273373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7FCF7C7-149A-41E0-B4E5-09F8A38F379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419" dirty="0"/>
              <a:t> </a:t>
            </a:r>
            <a:endParaRPr lang="es-419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9EAB53-8706-4684-B6C3-34078932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071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1FEAB989-A374-4A19-83E0-90B4962713E6}"/>
              </a:ext>
            </a:extLst>
          </p:cNvPr>
          <p:cNvSpPr txBox="1"/>
          <p:nvPr/>
        </p:nvSpPr>
        <p:spPr>
          <a:xfrm>
            <a:off x="1" y="0"/>
            <a:ext cx="5618922" cy="70619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1B92076-5271-46D6-9DDF-4488C6A3A57D}"/>
              </a:ext>
            </a:extLst>
          </p:cNvPr>
          <p:cNvSpPr/>
          <p:nvPr/>
        </p:nvSpPr>
        <p:spPr>
          <a:xfrm>
            <a:off x="1" y="411381"/>
            <a:ext cx="5618922" cy="954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4400000"/>
            </a:lightRig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6B012E-5D3C-4BAC-B949-EEF5772FEA0A}"/>
              </a:ext>
            </a:extLst>
          </p:cNvPr>
          <p:cNvSpPr txBox="1"/>
          <p:nvPr/>
        </p:nvSpPr>
        <p:spPr>
          <a:xfrm>
            <a:off x="795130" y="437322"/>
            <a:ext cx="1231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Bodoni MT" panose="02070603080606020203" pitchFamily="18" charset="0"/>
              </a:rPr>
              <a:t>Jags</a:t>
            </a:r>
            <a:endParaRPr lang="es-419" sz="4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6FE27D2-7157-4543-848C-E4A7A0320132}"/>
              </a:ext>
            </a:extLst>
          </p:cNvPr>
          <p:cNvSpPr/>
          <p:nvPr/>
        </p:nvSpPr>
        <p:spPr>
          <a:xfrm>
            <a:off x="-331302" y="2635928"/>
            <a:ext cx="5943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419" dirty="0" err="1">
                <a:latin typeface="Bahnschrift Light" panose="020B0502040204020203" pitchFamily="34" charset="0"/>
              </a:rPr>
              <a:t>model</a:t>
            </a:r>
            <a:r>
              <a:rPr lang="es-419" dirty="0">
                <a:latin typeface="Bahnschrift Light" panose="020B0502040204020203" pitchFamily="34" charset="0"/>
              </a:rPr>
              <a:t>{   </a:t>
            </a:r>
          </a:p>
          <a:p>
            <a:pPr lvl="2"/>
            <a:endParaRPr lang="es-419" dirty="0">
              <a:latin typeface="Bahnschrift Light" panose="020B0502040204020203" pitchFamily="34" charset="0"/>
            </a:endParaRPr>
          </a:p>
          <a:p>
            <a:pPr lvl="2"/>
            <a:r>
              <a:rPr lang="es-419" dirty="0" err="1">
                <a:latin typeface="Bahnschrift Light" panose="020B0502040204020203" pitchFamily="34" charset="0"/>
              </a:rPr>
              <a:t>for</a:t>
            </a:r>
            <a:r>
              <a:rPr lang="es-419" dirty="0">
                <a:latin typeface="Bahnschrift Light" panose="020B0502040204020203" pitchFamily="34" charset="0"/>
              </a:rPr>
              <a:t> (i in 1:length(x)){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	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             S[i] &lt;- (A*</a:t>
            </a:r>
            <a:r>
              <a:rPr lang="es-419" dirty="0" err="1">
                <a:latin typeface="Bahnschrift Light" panose="020B0502040204020203" pitchFamily="34" charset="0"/>
              </a:rPr>
              <a:t>exp</a:t>
            </a:r>
            <a:r>
              <a:rPr lang="es-419" dirty="0">
                <a:latin typeface="Bahnschrift Light" panose="020B0502040204020203" pitchFamily="34" charset="0"/>
              </a:rPr>
              <a:t>((-(x[i]-x0)^2)/(2*w^2))+B)	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             y[i] ~ </a:t>
            </a:r>
            <a:r>
              <a:rPr lang="es-419" dirty="0" err="1">
                <a:latin typeface="Bahnschrift Light" panose="020B0502040204020203" pitchFamily="34" charset="0"/>
              </a:rPr>
              <a:t>dpois</a:t>
            </a:r>
            <a:r>
              <a:rPr lang="es-419" dirty="0">
                <a:latin typeface="Bahnschrift Light" panose="020B0502040204020203" pitchFamily="34" charset="0"/>
              </a:rPr>
              <a:t>(S[i])      # </a:t>
            </a:r>
            <a:r>
              <a:rPr lang="es-419" dirty="0" err="1">
                <a:latin typeface="Bahnschrift Light" panose="020B0502040204020203" pitchFamily="34" charset="0"/>
              </a:rPr>
              <a:t>likelihood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of</a:t>
            </a:r>
            <a:r>
              <a:rPr lang="es-419" dirty="0">
                <a:latin typeface="Bahnschrift Light" panose="020B0502040204020203" pitchFamily="34" charset="0"/>
              </a:rPr>
              <a:t> </a:t>
            </a:r>
            <a:r>
              <a:rPr lang="es-419" dirty="0" err="1">
                <a:latin typeface="Bahnschrift Light" panose="020B0502040204020203" pitchFamily="34" charset="0"/>
              </a:rPr>
              <a:t>the</a:t>
            </a:r>
            <a:r>
              <a:rPr lang="es-419" dirty="0">
                <a:latin typeface="Bahnschrift Light" panose="020B0502040204020203" pitchFamily="34" charset="0"/>
              </a:rPr>
              <a:t> data}       </a:t>
            </a:r>
          </a:p>
          <a:p>
            <a:pPr lvl="2"/>
            <a:endParaRPr lang="es-419" dirty="0">
              <a:latin typeface="Bahnschrift Light" panose="020B0502040204020203" pitchFamily="34" charset="0"/>
            </a:endParaRP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A ~ </a:t>
            </a:r>
            <a:r>
              <a:rPr lang="es-419" dirty="0" err="1">
                <a:latin typeface="Bahnschrift Light" panose="020B0502040204020203" pitchFamily="34" charset="0"/>
              </a:rPr>
              <a:t>dunif</a:t>
            </a:r>
            <a:r>
              <a:rPr lang="es-419" dirty="0">
                <a:latin typeface="Bahnschrift Light" panose="020B0502040204020203" pitchFamily="34" charset="0"/>
              </a:rPr>
              <a:t>(0,60000)   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B ~ </a:t>
            </a:r>
            <a:r>
              <a:rPr lang="es-419" dirty="0" err="1">
                <a:latin typeface="Bahnschrift Light" panose="020B0502040204020203" pitchFamily="34" charset="0"/>
              </a:rPr>
              <a:t>dunif</a:t>
            </a:r>
            <a:r>
              <a:rPr lang="es-419" dirty="0">
                <a:latin typeface="Bahnschrift Light" panose="020B0502040204020203" pitchFamily="34" charset="0"/>
              </a:rPr>
              <a:t>(0,5000)       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w ~ </a:t>
            </a:r>
            <a:r>
              <a:rPr lang="es-419" dirty="0" err="1">
                <a:latin typeface="Bahnschrift Light" panose="020B0502040204020203" pitchFamily="34" charset="0"/>
              </a:rPr>
              <a:t>dunif</a:t>
            </a:r>
            <a:r>
              <a:rPr lang="es-419" dirty="0">
                <a:latin typeface="Bahnschrift Light" panose="020B0502040204020203" pitchFamily="34" charset="0"/>
              </a:rPr>
              <a:t>(0,35)        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x0 ~ </a:t>
            </a:r>
            <a:r>
              <a:rPr lang="es-419" dirty="0" err="1">
                <a:latin typeface="Bahnschrift Light" panose="020B0502040204020203" pitchFamily="34" charset="0"/>
              </a:rPr>
              <a:t>dunif</a:t>
            </a:r>
            <a:r>
              <a:rPr lang="es-419" dirty="0">
                <a:latin typeface="Bahnschrift Light" panose="020B0502040204020203" pitchFamily="34" charset="0"/>
              </a:rPr>
              <a:t>(140,180)    </a:t>
            </a:r>
          </a:p>
          <a:p>
            <a:pPr lvl="2"/>
            <a:r>
              <a:rPr lang="es-419" dirty="0">
                <a:latin typeface="Bahnschrift Light" panose="020B0502040204020203" pitchFamily="34" charset="0"/>
              </a:rPr>
              <a:t>  }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4BCB3F-676F-4905-961E-DFF9B651A0F3}"/>
              </a:ext>
            </a:extLst>
          </p:cNvPr>
          <p:cNvSpPr txBox="1"/>
          <p:nvPr/>
        </p:nvSpPr>
        <p:spPr>
          <a:xfrm>
            <a:off x="6396501" y="4344910"/>
            <a:ext cx="60118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latin typeface="Bahnschrift Light" panose="020B0502040204020203" pitchFamily="34" charset="0"/>
              </a:rPr>
              <a:t> </a:t>
            </a:r>
            <a:r>
              <a:rPr lang="en-US" sz="2000" dirty="0">
                <a:latin typeface="Bahnschrift Light" panose="020B0502040204020203" pitchFamily="34" charset="0"/>
              </a:rPr>
              <a:t>Signal Amplitude as counts</a:t>
            </a:r>
          </a:p>
          <a:p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dirty="0">
                <a:latin typeface="Bahnschrift Light" panose="020B0502040204020203" pitchFamily="34" charset="0"/>
              </a:rPr>
              <a:t> Background Amplitude as counts</a:t>
            </a:r>
          </a:p>
          <a:p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dirty="0">
                <a:latin typeface="Bahnschrift Light" panose="020B0502040204020203" pitchFamily="34" charset="0"/>
              </a:rPr>
              <a:t> Width of the signal peak</a:t>
            </a:r>
          </a:p>
          <a:p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dirty="0">
                <a:latin typeface="Bahnschrift Light" panose="020B0502040204020203" pitchFamily="34" charset="0"/>
              </a:rPr>
              <a:t> Center of the signal peak </a:t>
            </a:r>
          </a:p>
          <a:p>
            <a:endParaRPr lang="es-419" dirty="0">
              <a:latin typeface="Bahnschrift Light" panose="020B0502040204020203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63FC7E-9AE5-45E0-9A55-68F80D703534}"/>
              </a:ext>
            </a:extLst>
          </p:cNvPr>
          <p:cNvSpPr/>
          <p:nvPr/>
        </p:nvSpPr>
        <p:spPr>
          <a:xfrm>
            <a:off x="407363" y="1816134"/>
            <a:ext cx="351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latin typeface="Bahnschrift Light" panose="020B0502040204020203" pitchFamily="34" charset="0"/>
              </a:rPr>
              <a:t>Bugs </a:t>
            </a:r>
            <a:r>
              <a:rPr lang="es-ES" sz="2400" b="1" dirty="0" err="1">
                <a:latin typeface="Bahnschrift Light" panose="020B0502040204020203" pitchFamily="34" charset="0"/>
              </a:rPr>
              <a:t>model</a:t>
            </a:r>
            <a:r>
              <a:rPr lang="es-ES" sz="2400" b="1" dirty="0">
                <a:latin typeface="Bahnschrift Light" panose="020B0502040204020203" pitchFamily="34" charset="0"/>
              </a:rPr>
              <a:t> </a:t>
            </a:r>
            <a:r>
              <a:rPr lang="es-ES" sz="2400" b="1" dirty="0" err="1">
                <a:latin typeface="Bahnschrift Light" panose="020B0502040204020203" pitchFamily="34" charset="0"/>
              </a:rPr>
              <a:t>for</a:t>
            </a:r>
            <a:r>
              <a:rPr lang="es-ES" sz="2400" b="1" dirty="0">
                <a:latin typeface="Bahnschrift Light" panose="020B0502040204020203" pitchFamily="34" charset="0"/>
              </a:rPr>
              <a:t> Am-241 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7B7AAC8-F467-4819-A2F5-6E42BA6DBB3A}"/>
              </a:ext>
            </a:extLst>
          </p:cNvPr>
          <p:cNvCxnSpPr>
            <a:cxnSpLocks/>
          </p:cNvCxnSpPr>
          <p:nvPr/>
        </p:nvCxnSpPr>
        <p:spPr>
          <a:xfrm>
            <a:off x="504159" y="2375404"/>
            <a:ext cx="463055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AutoShape 2">
            <a:extLst>
              <a:ext uri="{FF2B5EF4-FFF2-40B4-BE49-F238E27FC236}">
                <a16:creationId xmlns:a16="http://schemas.microsoft.com/office/drawing/2014/main" id="{3A6A15D0-E0AD-497F-996D-B4FFF5CB44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9EB8291-12DC-4F04-8D60-C8BACB5EB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0"/>
          <a:stretch/>
        </p:blipFill>
        <p:spPr>
          <a:xfrm>
            <a:off x="5612298" y="79067"/>
            <a:ext cx="3790122" cy="379790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F0D2036-5845-4D33-B3C8-A10C733E56A6}"/>
              </a:ext>
            </a:extLst>
          </p:cNvPr>
          <p:cNvSpPr/>
          <p:nvPr/>
        </p:nvSpPr>
        <p:spPr>
          <a:xfrm>
            <a:off x="9497988" y="577634"/>
            <a:ext cx="24980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Light" panose="020B0502040204020203" pitchFamily="34" charset="0"/>
              </a:rPr>
              <a:t>We assume </a:t>
            </a:r>
            <a:r>
              <a:rPr lang="en-US" sz="1600" b="1" dirty="0">
                <a:latin typeface="Bahnschrift Light" panose="020B0502040204020203" pitchFamily="34" charset="0"/>
              </a:rPr>
              <a:t>uniform prior</a:t>
            </a:r>
            <a:r>
              <a:rPr lang="en-US" sz="1600" dirty="0">
                <a:latin typeface="Bahnschrift Light" panose="020B0502040204020203" pitchFamily="34" charset="0"/>
              </a:rPr>
              <a:t> for parameters and arguments are considered by observing the graphs.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Bahnschrift Light" panose="020B0502040204020203" pitchFamily="34" charset="0"/>
              </a:rPr>
              <a:t>The signal was modelled as a </a:t>
            </a:r>
            <a:r>
              <a:rPr lang="en-US" sz="1600" b="1" dirty="0">
                <a:latin typeface="Bahnschrift Light" panose="020B0502040204020203" pitchFamily="34" charset="0"/>
              </a:rPr>
              <a:t>Gaussian</a:t>
            </a:r>
            <a:r>
              <a:rPr lang="en-US" sz="1600" dirty="0">
                <a:latin typeface="Bahnschrift Light" panose="020B0502040204020203" pitchFamily="34" charset="0"/>
              </a:rPr>
              <a:t> whereas the number of observed photons follows </a:t>
            </a:r>
            <a:r>
              <a:rPr lang="en-US" sz="1600" b="1" dirty="0">
                <a:latin typeface="Bahnschrift Light" panose="020B0502040204020203" pitchFamily="34" charset="0"/>
              </a:rPr>
              <a:t>Poisson distribution</a:t>
            </a:r>
            <a:r>
              <a:rPr lang="en-US" sz="1600" dirty="0">
                <a:latin typeface="Bahnschrift Light" panose="020B0502040204020203" pitchFamily="34" charset="0"/>
              </a:rPr>
              <a:t>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D15EDF-B7CF-4CC4-93EE-56F8AA90AF21}"/>
              </a:ext>
            </a:extLst>
          </p:cNvPr>
          <p:cNvSpPr/>
          <p:nvPr/>
        </p:nvSpPr>
        <p:spPr>
          <a:xfrm>
            <a:off x="8331861" y="3846341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err="1">
                <a:latin typeface="Bahnschrift Light" panose="020B0502040204020203" pitchFamily="34" charset="0"/>
              </a:rPr>
              <a:t>Unkowns</a:t>
            </a:r>
            <a:r>
              <a:rPr lang="en-US" b="1" dirty="0">
                <a:latin typeface="Bahnschrift Light" panose="020B0502040204020203" pitchFamily="34" charset="0"/>
              </a:rPr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A5D6856-5ADF-4556-BC7D-BCCC5978EAB1}"/>
              </a:ext>
            </a:extLst>
          </p:cNvPr>
          <p:cNvSpPr/>
          <p:nvPr/>
        </p:nvSpPr>
        <p:spPr>
          <a:xfrm>
            <a:off x="5885949" y="434491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000" b="1" dirty="0">
                <a:latin typeface="Bahnschrift Light" panose="020B0502040204020203" pitchFamily="34" charset="0"/>
              </a:rPr>
              <a:t>A</a:t>
            </a:r>
          </a:p>
          <a:p>
            <a:pPr fontAlgn="base"/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b="1" dirty="0">
                <a:latin typeface="Bahnschrift Light" panose="020B0502040204020203" pitchFamily="34" charset="0"/>
              </a:rPr>
              <a:t>B</a:t>
            </a:r>
            <a:endParaRPr lang="en-US" sz="2000" dirty="0">
              <a:latin typeface="Bahnschrift Light" panose="020B0502040204020203" pitchFamily="34" charset="0"/>
            </a:endParaRPr>
          </a:p>
          <a:p>
            <a:endParaRPr lang="en-US" sz="2000" b="1" dirty="0">
              <a:latin typeface="Bahnschrift Light" panose="020B0502040204020203" pitchFamily="34" charset="0"/>
            </a:endParaRPr>
          </a:p>
          <a:p>
            <a:r>
              <a:rPr lang="en-US" sz="2000" b="1" dirty="0">
                <a:latin typeface="Bahnschrift Light" panose="020B0502040204020203" pitchFamily="34" charset="0"/>
              </a:rPr>
              <a:t>w</a:t>
            </a:r>
            <a:endParaRPr lang="en-US" sz="2000" dirty="0">
              <a:latin typeface="Bahnschrift Light" panose="020B0502040204020203" pitchFamily="34" charset="0"/>
            </a:endParaRPr>
          </a:p>
          <a:p>
            <a:endParaRPr lang="en-US" sz="2000" b="1" dirty="0">
              <a:latin typeface="Bahnschrift Light" panose="020B0502040204020203" pitchFamily="34" charset="0"/>
            </a:endParaRPr>
          </a:p>
          <a:p>
            <a:r>
              <a:rPr lang="en-US" sz="2000" b="1" dirty="0">
                <a:latin typeface="Bahnschrift Light" panose="020B0502040204020203" pitchFamily="34" charset="0"/>
              </a:rPr>
              <a:t>x0</a:t>
            </a:r>
            <a:endParaRPr lang="en-US" dirty="0">
              <a:latin typeface="Bahnschrift Light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3AAED2A-19E9-4F8B-925D-9A6626F69AAE}"/>
              </a:ext>
            </a:extLst>
          </p:cNvPr>
          <p:cNvCxnSpPr/>
          <p:nvPr/>
        </p:nvCxnSpPr>
        <p:spPr>
          <a:xfrm>
            <a:off x="6453809" y="4332973"/>
            <a:ext cx="0" cy="42661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47788AE-B249-46F3-9AF0-CAD45DAC2E1A}"/>
              </a:ext>
            </a:extLst>
          </p:cNvPr>
          <p:cNvCxnSpPr/>
          <p:nvPr/>
        </p:nvCxnSpPr>
        <p:spPr>
          <a:xfrm>
            <a:off x="6447184" y="4922694"/>
            <a:ext cx="0" cy="42661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14F99DF-4688-460A-B57C-22B1CE402533}"/>
              </a:ext>
            </a:extLst>
          </p:cNvPr>
          <p:cNvCxnSpPr/>
          <p:nvPr/>
        </p:nvCxnSpPr>
        <p:spPr>
          <a:xfrm>
            <a:off x="6447184" y="5545548"/>
            <a:ext cx="0" cy="42661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FE7C110-6895-4D01-849F-51360C4CE27D}"/>
              </a:ext>
            </a:extLst>
          </p:cNvPr>
          <p:cNvCxnSpPr/>
          <p:nvPr/>
        </p:nvCxnSpPr>
        <p:spPr>
          <a:xfrm>
            <a:off x="6447183" y="6168403"/>
            <a:ext cx="0" cy="42661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1DC3B0F9-5D9E-4AD8-820D-A85C0A63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7621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064F8E9-3271-41A3-AC77-FAE11582F3CF}"/>
              </a:ext>
            </a:extLst>
          </p:cNvPr>
          <p:cNvSpPr/>
          <p:nvPr/>
        </p:nvSpPr>
        <p:spPr>
          <a:xfrm>
            <a:off x="620328" y="1527991"/>
            <a:ext cx="7210425" cy="113347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D7792C-FB2C-44C0-99B9-E8467F81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" y="1527991"/>
            <a:ext cx="28384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FC7B74B6-6950-413A-9A61-4A26153B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" y="2728557"/>
            <a:ext cx="72104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7EF2706-4059-4427-BA05-454D66CED996}"/>
              </a:ext>
            </a:extLst>
          </p:cNvPr>
          <p:cNvSpPr/>
          <p:nvPr/>
        </p:nvSpPr>
        <p:spPr>
          <a:xfrm>
            <a:off x="620327" y="6124635"/>
            <a:ext cx="7210425" cy="61912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2704CA-C945-4564-AB82-A38A96DB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8" y="6124635"/>
            <a:ext cx="52482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9710EE7-76EA-4602-90D1-71A007A81E96}"/>
              </a:ext>
            </a:extLst>
          </p:cNvPr>
          <p:cNvSpPr/>
          <p:nvPr/>
        </p:nvSpPr>
        <p:spPr>
          <a:xfrm>
            <a:off x="0" y="411381"/>
            <a:ext cx="12191999" cy="954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4400000"/>
            </a:lightRig>
          </a:scene3d>
          <a:sp3d extrusionH="2222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59A695-8D80-4B6D-9C19-7E3EB229DC2D}"/>
              </a:ext>
            </a:extLst>
          </p:cNvPr>
          <p:cNvSpPr txBox="1"/>
          <p:nvPr/>
        </p:nvSpPr>
        <p:spPr>
          <a:xfrm>
            <a:off x="795130" y="437322"/>
            <a:ext cx="1231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err="1">
                <a:solidFill>
                  <a:schemeClr val="bg1"/>
                </a:solidFill>
                <a:latin typeface="Bodoni MT" panose="02070603080606020203" pitchFamily="18" charset="0"/>
              </a:rPr>
              <a:t>Jags</a:t>
            </a:r>
            <a:endParaRPr lang="es-419" sz="4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1318AEE-66E1-4CA7-824D-77BD112AE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20"/>
          <a:stretch/>
        </p:blipFill>
        <p:spPr>
          <a:xfrm>
            <a:off x="8028250" y="2094728"/>
            <a:ext cx="3790122" cy="37979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97398B-3D0E-4E83-BC4C-00F1DB68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8734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1F778DCA-87D2-4111-AF57-E503460CBF33}"/>
              </a:ext>
            </a:extLst>
          </p:cNvPr>
          <p:cNvSpPr/>
          <p:nvPr/>
        </p:nvSpPr>
        <p:spPr>
          <a:xfrm>
            <a:off x="3359324" y="889000"/>
            <a:ext cx="2972901" cy="60832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24F1B8-6A68-487F-A909-91985E3D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5" y="1355697"/>
            <a:ext cx="2822400" cy="352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3663168-71A6-4402-BF2F-41FAC329F2D7}"/>
                  </a:ext>
                </a:extLst>
              </p:cNvPr>
              <p:cNvSpPr txBox="1"/>
              <p:nvPr/>
            </p:nvSpPr>
            <p:spPr>
              <a:xfrm>
                <a:off x="1497284" y="905552"/>
                <a:ext cx="884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Am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241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3663168-71A6-4402-BF2F-41FAC329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84" y="905552"/>
                <a:ext cx="8842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FA4C70A-B6F3-4F5A-AF63-A0F368BA87D0}"/>
                  </a:ext>
                </a:extLst>
              </p:cNvPr>
              <p:cNvSpPr txBox="1"/>
              <p:nvPr/>
            </p:nvSpPr>
            <p:spPr>
              <a:xfrm>
                <a:off x="4420689" y="906664"/>
                <a:ext cx="77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Cs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137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FA4C70A-B6F3-4F5A-AF63-A0F368BA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689" y="906664"/>
                <a:ext cx="7720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ángulo 24">
            <a:extLst>
              <a:ext uri="{FF2B5EF4-FFF2-40B4-BE49-F238E27FC236}">
                <a16:creationId xmlns:a16="http://schemas.microsoft.com/office/drawing/2014/main" id="{00DB06F2-33F3-4410-96FA-CBBFED33D602}"/>
              </a:ext>
            </a:extLst>
          </p:cNvPr>
          <p:cNvSpPr/>
          <p:nvPr/>
        </p:nvSpPr>
        <p:spPr>
          <a:xfrm>
            <a:off x="3446325" y="1686997"/>
            <a:ext cx="2822400" cy="500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9DCA0441-B62C-4EA7-BEAD-25F88609F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25" y="1355697"/>
            <a:ext cx="2822400" cy="3528000"/>
          </a:xfrm>
          <a:prstGeom prst="rect">
            <a:avLst/>
          </a:prstGeom>
        </p:spPr>
      </p:pic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E49BE292-6F43-46FD-8C89-134501CFE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5" y="1355697"/>
            <a:ext cx="2822400" cy="3528000"/>
          </a:xfrm>
          <a:prstGeom prst="rect">
            <a:avLst/>
          </a:prstGeom>
        </p:spPr>
      </p:pic>
      <p:pic>
        <p:nvPicPr>
          <p:cNvPr id="16" name="Imagen 15" descr="Imagen que contiene texto&#10;&#10;Descripción generada automáticamente">
            <a:extLst>
              <a:ext uri="{FF2B5EF4-FFF2-40B4-BE49-F238E27FC236}">
                <a16:creationId xmlns:a16="http://schemas.microsoft.com/office/drawing/2014/main" id="{B2F4E5ED-AB18-4799-9283-4AC2A2678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301" y="1355697"/>
            <a:ext cx="2822400" cy="3528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5F1AF74-79EE-42CA-8001-8155931BC63F}"/>
              </a:ext>
            </a:extLst>
          </p:cNvPr>
          <p:cNvSpPr txBox="1"/>
          <p:nvPr/>
        </p:nvSpPr>
        <p:spPr>
          <a:xfrm>
            <a:off x="98299" y="1688536"/>
            <a:ext cx="4299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latin typeface="Bahnschrift Light" panose="020B0502040204020203" pitchFamily="34" charset="0"/>
              </a:rPr>
              <a:t>A</a:t>
            </a:r>
          </a:p>
          <a:p>
            <a:endParaRPr lang="es-419" dirty="0">
              <a:latin typeface="Bahnschrift Light" panose="020B0502040204020203" pitchFamily="34" charset="0"/>
            </a:endParaRPr>
          </a:p>
          <a:p>
            <a:endParaRPr lang="es-419" dirty="0">
              <a:latin typeface="Bahnschrift Light" panose="020B0502040204020203" pitchFamily="34" charset="0"/>
            </a:endParaRPr>
          </a:p>
          <a:p>
            <a:r>
              <a:rPr lang="es-419" dirty="0">
                <a:latin typeface="Bahnschrift Light" panose="020B0502040204020203" pitchFamily="34" charset="0"/>
              </a:rPr>
              <a:t>B</a:t>
            </a:r>
          </a:p>
          <a:p>
            <a:endParaRPr lang="es-419" dirty="0">
              <a:latin typeface="Bahnschrift Light" panose="020B0502040204020203" pitchFamily="34" charset="0"/>
            </a:endParaRPr>
          </a:p>
          <a:p>
            <a:endParaRPr lang="es-419" dirty="0">
              <a:latin typeface="Bahnschrift Light" panose="020B0502040204020203" pitchFamily="34" charset="0"/>
            </a:endParaRPr>
          </a:p>
          <a:p>
            <a:r>
              <a:rPr lang="es-419" dirty="0">
                <a:latin typeface="Bahnschrift Light" panose="020B0502040204020203" pitchFamily="34" charset="0"/>
              </a:rPr>
              <a:t>W</a:t>
            </a:r>
          </a:p>
          <a:p>
            <a:endParaRPr lang="es-419" dirty="0">
              <a:latin typeface="Bahnschrift Light" panose="020B0502040204020203" pitchFamily="34" charset="0"/>
            </a:endParaRPr>
          </a:p>
          <a:p>
            <a:endParaRPr lang="es-419" dirty="0">
              <a:latin typeface="Bahnschrift Light" panose="020B0502040204020203" pitchFamily="34" charset="0"/>
            </a:endParaRPr>
          </a:p>
          <a:p>
            <a:r>
              <a:rPr lang="es-419" dirty="0">
                <a:latin typeface="Bahnschrift Light" panose="020B0502040204020203" pitchFamily="34" charset="0"/>
              </a:rPr>
              <a:t>x0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F8D1EA4-6F1E-482A-B0BC-2A778D6A867B}"/>
                  </a:ext>
                </a:extLst>
              </p:cNvPr>
              <p:cNvSpPr txBox="1"/>
              <p:nvPr/>
            </p:nvSpPr>
            <p:spPr>
              <a:xfrm>
                <a:off x="8845546" y="906664"/>
                <a:ext cx="694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CF8D1EA4-6F1E-482A-B0BC-2A778D6A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546" y="906664"/>
                <a:ext cx="6943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>
            <a:extLst>
              <a:ext uri="{FF2B5EF4-FFF2-40B4-BE49-F238E27FC236}">
                <a16:creationId xmlns:a16="http://schemas.microsoft.com/office/drawing/2014/main" id="{E151D7FD-CA56-43DA-AEC4-41AA719303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798"/>
          <a:stretch/>
        </p:blipFill>
        <p:spPr>
          <a:xfrm>
            <a:off x="698545" y="4883697"/>
            <a:ext cx="1913764" cy="95336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A999700-D86B-47A5-A09F-630FB426E4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03" r="50605"/>
          <a:stretch/>
        </p:blipFill>
        <p:spPr>
          <a:xfrm>
            <a:off x="3513100" y="4825660"/>
            <a:ext cx="1652199" cy="100927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C34F03-28C3-4370-9D7B-271EAECC9C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67" r="54344"/>
          <a:stretch/>
        </p:blipFill>
        <p:spPr>
          <a:xfrm>
            <a:off x="6431200" y="4825660"/>
            <a:ext cx="1572249" cy="108443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E244396-5289-4015-85EA-635817EDB0C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134" r="52424"/>
          <a:stretch/>
        </p:blipFill>
        <p:spPr>
          <a:xfrm>
            <a:off x="9332705" y="4813048"/>
            <a:ext cx="1578411" cy="1034496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3C8BC7B-BD72-4B62-93FA-A993BC75BF14}"/>
              </a:ext>
            </a:extLst>
          </p:cNvPr>
          <p:cNvCxnSpPr/>
          <p:nvPr/>
        </p:nvCxnSpPr>
        <p:spPr>
          <a:xfrm>
            <a:off x="6477000" y="1281512"/>
            <a:ext cx="561670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9FF553D-F557-47FC-BEF9-FB642A91D313}"/>
              </a:ext>
            </a:extLst>
          </p:cNvPr>
          <p:cNvCxnSpPr>
            <a:cxnSpLocks/>
          </p:cNvCxnSpPr>
          <p:nvPr/>
        </p:nvCxnSpPr>
        <p:spPr>
          <a:xfrm>
            <a:off x="176659" y="1281512"/>
            <a:ext cx="299834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99BF493-96D3-463A-AB2A-3CA14A50092D}"/>
              </a:ext>
            </a:extLst>
          </p:cNvPr>
          <p:cNvSpPr/>
          <p:nvPr/>
        </p:nvSpPr>
        <p:spPr>
          <a:xfrm>
            <a:off x="0" y="88900"/>
            <a:ext cx="12306300" cy="8000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dirty="0" err="1">
                <a:latin typeface="Abadi" panose="020B0604020202020204" pitchFamily="34" charset="0"/>
              </a:rPr>
              <a:t>Results</a:t>
            </a:r>
            <a:r>
              <a:rPr lang="es-419" sz="4000" dirty="0">
                <a:latin typeface="Abadi" panose="020B0604020202020204" pitchFamily="34" charset="0"/>
              </a:rPr>
              <a:t> </a:t>
            </a:r>
            <a:r>
              <a:rPr lang="es-419" sz="4000" dirty="0" err="1">
                <a:latin typeface="Abadi" panose="020B0604020202020204" pitchFamily="34" charset="0"/>
              </a:rPr>
              <a:t>from</a:t>
            </a:r>
            <a:r>
              <a:rPr lang="es-419" sz="4000" dirty="0">
                <a:latin typeface="Abadi" panose="020B0604020202020204" pitchFamily="34" charset="0"/>
              </a:rPr>
              <a:t> </a:t>
            </a:r>
            <a:r>
              <a:rPr lang="es-419" sz="4000" dirty="0" err="1">
                <a:latin typeface="Abadi" panose="020B0604020202020204" pitchFamily="34" charset="0"/>
              </a:rPr>
              <a:t>the</a:t>
            </a:r>
            <a:r>
              <a:rPr lang="es-419" sz="4000" dirty="0">
                <a:latin typeface="Abadi" panose="020B0604020202020204" pitchFamily="34" charset="0"/>
              </a:rPr>
              <a:t> MCMC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3DC907F-B953-4E37-ABAA-35F1031D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92" y="5917999"/>
            <a:ext cx="26384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D5554D77-AB8A-48F2-90A1-D55C9670E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0" y="5854700"/>
            <a:ext cx="26479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E67C18D0-151A-4485-83F3-79E05DC6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88" y="5879899"/>
            <a:ext cx="2724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05851C77-2288-4A76-B9E8-064FF94C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228" y="5902325"/>
            <a:ext cx="2667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EDBA1FC-AD69-4A66-AE64-5CF62F2D887B}"/>
              </a:ext>
            </a:extLst>
          </p:cNvPr>
          <p:cNvCxnSpPr/>
          <p:nvPr/>
        </p:nvCxnSpPr>
        <p:spPr>
          <a:xfrm>
            <a:off x="0" y="5848185"/>
            <a:ext cx="1219200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016F722D-F2DB-4496-B922-A2B135ABF71E}"/>
              </a:ext>
            </a:extLst>
          </p:cNvPr>
          <p:cNvSpPr/>
          <p:nvPr/>
        </p:nvSpPr>
        <p:spPr>
          <a:xfrm>
            <a:off x="14617" y="6013933"/>
            <a:ext cx="5870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dirty="0">
                <a:latin typeface="Bahnschrift Light" panose="020B0502040204020203" pitchFamily="34" charset="0"/>
              </a:rPr>
              <a:t>95%</a:t>
            </a:r>
          </a:p>
          <a:p>
            <a:pPr algn="ctr"/>
            <a:r>
              <a:rPr lang="es-419" dirty="0">
                <a:latin typeface="Bahnschrift Light" panose="020B0502040204020203" pitchFamily="34" charset="0"/>
              </a:rPr>
              <a:t>CI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0F0432-E638-45F8-8F2B-6375339D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2015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A4B2F0-6C92-4784-AC31-F7F8BAAB16AF}"/>
              </a:ext>
            </a:extLst>
          </p:cNvPr>
          <p:cNvSpPr/>
          <p:nvPr/>
        </p:nvSpPr>
        <p:spPr>
          <a:xfrm>
            <a:off x="177800" y="63500"/>
            <a:ext cx="4183527" cy="334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7A33C8A-B6C2-4374-977D-C70027D769EF}"/>
              </a:ext>
            </a:extLst>
          </p:cNvPr>
          <p:cNvSpPr/>
          <p:nvPr/>
        </p:nvSpPr>
        <p:spPr>
          <a:xfrm>
            <a:off x="161891" y="3465599"/>
            <a:ext cx="4183527" cy="3340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51EF7C1-1A16-49AB-A73F-63F417E7E9A3}"/>
              </a:ext>
            </a:extLst>
          </p:cNvPr>
          <p:cNvSpPr/>
          <p:nvPr/>
        </p:nvSpPr>
        <p:spPr>
          <a:xfrm>
            <a:off x="7830673" y="50050"/>
            <a:ext cx="4183527" cy="3340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6" name="Imagen 5" descr="Imagen que contiene exterior, agua, grande&#10;&#10;Descripción generada automáticamente">
            <a:extLst>
              <a:ext uri="{FF2B5EF4-FFF2-40B4-BE49-F238E27FC236}">
                <a16:creationId xmlns:a16="http://schemas.microsoft.com/office/drawing/2014/main" id="{77BF0013-6910-4958-9C82-C7FDC2DAE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28" y="100100"/>
            <a:ext cx="2591999" cy="3240000"/>
          </a:xfrm>
          <a:prstGeom prst="rect">
            <a:avLst/>
          </a:prstGeom>
          <a:ln>
            <a:noFill/>
          </a:ln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FF83B8E-2E0D-428B-B44F-430AC0981526}"/>
              </a:ext>
            </a:extLst>
          </p:cNvPr>
          <p:cNvSpPr/>
          <p:nvPr/>
        </p:nvSpPr>
        <p:spPr>
          <a:xfrm>
            <a:off x="7830673" y="3441700"/>
            <a:ext cx="4183527" cy="33401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Imagen 7" descr="Imagen que contiene exterior, grande, agua&#10;&#10;Descripción generada automáticamente">
            <a:extLst>
              <a:ext uri="{FF2B5EF4-FFF2-40B4-BE49-F238E27FC236}">
                <a16:creationId xmlns:a16="http://schemas.microsoft.com/office/drawing/2014/main" id="{6A7FD364-D230-4116-A65B-8F58C9CE3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08" y="76200"/>
            <a:ext cx="2592000" cy="3240000"/>
          </a:xfrm>
          <a:prstGeom prst="rect">
            <a:avLst/>
          </a:prstGeom>
        </p:spPr>
      </p:pic>
      <p:pic>
        <p:nvPicPr>
          <p:cNvPr id="10" name="Imagen 9" descr="Imagen que contiene exterior, grande&#10;&#10;Descripción generada automáticamente">
            <a:extLst>
              <a:ext uri="{FF2B5EF4-FFF2-40B4-BE49-F238E27FC236}">
                <a16:creationId xmlns:a16="http://schemas.microsoft.com/office/drawing/2014/main" id="{49C6B7EF-3218-4D3D-8D59-8D6B03F28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28" y="3505200"/>
            <a:ext cx="2592000" cy="3240000"/>
          </a:xfrm>
          <a:prstGeom prst="rect">
            <a:avLst/>
          </a:prstGeom>
        </p:spPr>
      </p:pic>
      <p:pic>
        <p:nvPicPr>
          <p:cNvPr id="14" name="Imagen 13" descr="Imagen que contiene exterior, agua, grande&#10;&#10;Descripción generada automáticamente">
            <a:extLst>
              <a:ext uri="{FF2B5EF4-FFF2-40B4-BE49-F238E27FC236}">
                <a16:creationId xmlns:a16="http://schemas.microsoft.com/office/drawing/2014/main" id="{3D607BCD-FDCA-42A7-9DCA-612F70182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480" y="3477783"/>
            <a:ext cx="2592000" cy="32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05BADE-1FD7-4680-B3C9-31553D5C77BA}"/>
                  </a:ext>
                </a:extLst>
              </p:cNvPr>
              <p:cNvSpPr txBox="1"/>
              <p:nvPr/>
            </p:nvSpPr>
            <p:spPr>
              <a:xfrm>
                <a:off x="570184" y="1624334"/>
                <a:ext cx="884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Am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241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05BADE-1FD7-4680-B3C9-31553D5C7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4" y="1624334"/>
                <a:ext cx="8842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95CD228E-E45A-4CF0-B510-2F723A38F68E}"/>
                  </a:ext>
                </a:extLst>
              </p:cNvPr>
              <p:cNvSpPr txBox="1"/>
              <p:nvPr/>
            </p:nvSpPr>
            <p:spPr>
              <a:xfrm>
                <a:off x="10849745" y="1511534"/>
                <a:ext cx="77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Cs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137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95CD228E-E45A-4CF0-B510-2F723A38F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745" y="1511534"/>
                <a:ext cx="7720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D4A3AE5-6AB1-41C5-83C1-BDA1BF26F29B}"/>
                  </a:ext>
                </a:extLst>
              </p:cNvPr>
              <p:cNvSpPr txBox="1"/>
              <p:nvPr/>
            </p:nvSpPr>
            <p:spPr>
              <a:xfrm>
                <a:off x="570184" y="4950983"/>
                <a:ext cx="1244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p>
                      </m:sSup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st</m:t>
                          </m:r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2D4A3AE5-6AB1-41C5-83C1-BDA1BF26F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84" y="4950983"/>
                <a:ext cx="12441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2DB049F-5013-4BAE-87ED-34CAA87C7ECB}"/>
                  </a:ext>
                </a:extLst>
              </p:cNvPr>
              <p:cNvSpPr txBox="1"/>
              <p:nvPr/>
            </p:nvSpPr>
            <p:spPr>
              <a:xfrm>
                <a:off x="10505588" y="4940534"/>
                <a:ext cx="1321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Co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sup>
                      </m:sSup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A2DB049F-5013-4BAE-87ED-34CAA87C7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588" y="4940534"/>
                <a:ext cx="13219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0D166C23-99C0-45B2-A660-0D5D878DC91A}"/>
              </a:ext>
            </a:extLst>
          </p:cNvPr>
          <p:cNvSpPr txBox="1"/>
          <p:nvPr/>
        </p:nvSpPr>
        <p:spPr>
          <a:xfrm>
            <a:off x="4496906" y="2551093"/>
            <a:ext cx="3185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2800" b="1" dirty="0" err="1">
                <a:latin typeface="Bahnschrift" panose="020B0502040204020203" pitchFamily="34" charset="0"/>
              </a:rPr>
              <a:t>Correlation</a:t>
            </a:r>
            <a:r>
              <a:rPr lang="es-419" sz="2800" b="1" dirty="0">
                <a:latin typeface="Bahnschrift" panose="020B0502040204020203" pitchFamily="34" charset="0"/>
              </a:rPr>
              <a:t> </a:t>
            </a:r>
            <a:r>
              <a:rPr lang="es-419" sz="2800" b="1" dirty="0" err="1">
                <a:latin typeface="Bahnschrift" panose="020B0502040204020203" pitchFamily="34" charset="0"/>
              </a:rPr>
              <a:t>among</a:t>
            </a:r>
            <a:endParaRPr lang="es-419" sz="2800" b="1" dirty="0">
              <a:latin typeface="Bahnschrift" panose="020B0502040204020203" pitchFamily="34" charset="0"/>
            </a:endParaRPr>
          </a:p>
          <a:p>
            <a:pPr algn="ctr"/>
            <a:r>
              <a:rPr lang="es-419" sz="2800" b="1" dirty="0">
                <a:latin typeface="Bahnschrift" panose="020B0502040204020203" pitchFamily="34" charset="0"/>
              </a:rPr>
              <a:t> </a:t>
            </a:r>
            <a:r>
              <a:rPr lang="es-419" sz="2800" b="1" dirty="0" err="1">
                <a:latin typeface="Bahnschrift" panose="020B0502040204020203" pitchFamily="34" charset="0"/>
              </a:rPr>
              <a:t>parameters</a:t>
            </a:r>
            <a:endParaRPr lang="es-419" sz="2800" b="1" dirty="0">
              <a:latin typeface="Bahnschrift" panose="020B0502040204020203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D13AFAA-5A14-4739-9E5E-17E61AD6A3C4}"/>
              </a:ext>
            </a:extLst>
          </p:cNvPr>
          <p:cNvCxnSpPr/>
          <p:nvPr/>
        </p:nvCxnSpPr>
        <p:spPr>
          <a:xfrm>
            <a:off x="4660900" y="3886200"/>
            <a:ext cx="285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D94F0C52-14E9-47EA-82BE-DB721CCA780E}"/>
              </a:ext>
            </a:extLst>
          </p:cNvPr>
          <p:cNvSpPr/>
          <p:nvPr/>
        </p:nvSpPr>
        <p:spPr>
          <a:xfrm>
            <a:off x="4455225" y="3995678"/>
            <a:ext cx="31854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ahnschrift Light" panose="020B0502040204020203" pitchFamily="34" charset="0"/>
              </a:rPr>
              <a:t>Quantitatively, correlation matrix was found using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algn="ctr"/>
            <a:r>
              <a:rPr lang="en-US" i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cor</a:t>
            </a:r>
            <a:r>
              <a:rPr lang="en-US" i="1" dirty="0">
                <a:solidFill>
                  <a:srgbClr val="000000"/>
                </a:solidFill>
                <a:latin typeface="Bahnschrift" panose="020B0502040204020203" pitchFamily="34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Bahnschrift" panose="020B0502040204020203" pitchFamily="34" charset="0"/>
              </a:rPr>
              <a:t>chain.df</a:t>
            </a:r>
            <a:r>
              <a:rPr lang="en-US" i="1" dirty="0">
                <a:solidFill>
                  <a:srgbClr val="000000"/>
                </a:solidFill>
                <a:latin typeface="Bahnschrift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ahnschrift Light" panose="020B0502040204020203" pitchFamily="34" charset="0"/>
              </a:rPr>
              <a:t>Signal Amplitude A and width of signal peak w are negatively correlated.</a:t>
            </a:r>
            <a:endParaRPr lang="en-US" dirty="0">
              <a:latin typeface="Bahnschrift Light" panose="020B0502040204020203" pitchFamily="34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913F7A7-5F54-4410-A4F7-2ECF98D8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8</a:t>
            </a:fld>
            <a:endParaRPr lang="es-419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BC5D47-E66E-4681-AF88-F9CAFE70A6D7}"/>
              </a:ext>
            </a:extLst>
          </p:cNvPr>
          <p:cNvSpPr txBox="1"/>
          <p:nvPr/>
        </p:nvSpPr>
        <p:spPr>
          <a:xfrm>
            <a:off x="1442550" y="396274"/>
            <a:ext cx="3770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/>
              <a:t>A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B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W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x0</a:t>
            </a:r>
            <a:endParaRPr lang="es-419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F07E136-FC36-4047-AE97-7C4CC182D1B8}"/>
              </a:ext>
            </a:extLst>
          </p:cNvPr>
          <p:cNvSpPr txBox="1"/>
          <p:nvPr/>
        </p:nvSpPr>
        <p:spPr>
          <a:xfrm>
            <a:off x="1567040" y="3907181"/>
            <a:ext cx="3770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/>
              <a:t>A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B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W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x0</a:t>
            </a:r>
            <a:endParaRPr lang="es-419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CD49DEE-8798-4E36-8C5F-B8F863429E9C}"/>
              </a:ext>
            </a:extLst>
          </p:cNvPr>
          <p:cNvSpPr txBox="1"/>
          <p:nvPr/>
        </p:nvSpPr>
        <p:spPr>
          <a:xfrm>
            <a:off x="10473472" y="396273"/>
            <a:ext cx="3770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/>
              <a:t>A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B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W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x0</a:t>
            </a:r>
            <a:endParaRPr lang="es-419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584BC34-BF05-446F-9289-BBA579DDC0F9}"/>
              </a:ext>
            </a:extLst>
          </p:cNvPr>
          <p:cNvSpPr txBox="1"/>
          <p:nvPr/>
        </p:nvSpPr>
        <p:spPr>
          <a:xfrm>
            <a:off x="10442087" y="3886200"/>
            <a:ext cx="3770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/>
              <a:t>A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B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W</a:t>
            </a:r>
          </a:p>
          <a:p>
            <a:endParaRPr lang="es-419" sz="1600" dirty="0"/>
          </a:p>
          <a:p>
            <a:endParaRPr lang="es-419" sz="1600" dirty="0"/>
          </a:p>
          <a:p>
            <a:r>
              <a:rPr lang="es-419" sz="1600" dirty="0"/>
              <a:t>x0</a:t>
            </a:r>
            <a:endParaRPr lang="es-419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93CEA67-ACAE-4CBF-A962-4B1C09071133}"/>
              </a:ext>
            </a:extLst>
          </p:cNvPr>
          <p:cNvSpPr txBox="1"/>
          <p:nvPr/>
        </p:nvSpPr>
        <p:spPr>
          <a:xfrm>
            <a:off x="1788622" y="-24008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" dirty="0"/>
              <a:t>    A         B            W         x0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74252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D4A4B2F0-6C92-4784-AC31-F7F8BAAB16AF}"/>
              </a:ext>
            </a:extLst>
          </p:cNvPr>
          <p:cNvSpPr/>
          <p:nvPr/>
        </p:nvSpPr>
        <p:spPr>
          <a:xfrm>
            <a:off x="177800" y="63499"/>
            <a:ext cx="4183527" cy="7317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51EF7C1-1A16-49AB-A73F-63F417E7E9A3}"/>
              </a:ext>
            </a:extLst>
          </p:cNvPr>
          <p:cNvSpPr/>
          <p:nvPr/>
        </p:nvSpPr>
        <p:spPr>
          <a:xfrm>
            <a:off x="7830673" y="135702"/>
            <a:ext cx="4183527" cy="3340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05BADE-1FD7-4680-B3C9-31553D5C77BA}"/>
                  </a:ext>
                </a:extLst>
              </p:cNvPr>
              <p:cNvSpPr txBox="1"/>
              <p:nvPr/>
            </p:nvSpPr>
            <p:spPr>
              <a:xfrm>
                <a:off x="397906" y="212646"/>
                <a:ext cx="884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Am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241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505BADE-1FD7-4680-B3C9-31553D5C7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06" y="212646"/>
                <a:ext cx="8842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95CD228E-E45A-4CF0-B510-2F723A38F68E}"/>
                  </a:ext>
                </a:extLst>
              </p:cNvPr>
              <p:cNvSpPr txBox="1"/>
              <p:nvPr/>
            </p:nvSpPr>
            <p:spPr>
              <a:xfrm>
                <a:off x="11022023" y="289590"/>
                <a:ext cx="772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Cs</m:t>
                          </m:r>
                        </m:e>
                        <m:sup>
                          <m:r>
                            <a:rPr lang="es-419" b="0" i="0" smtClean="0">
                              <a:latin typeface="Cambria Math" panose="02040503050406030204" pitchFamily="18" charset="0"/>
                            </a:rPr>
                            <m:t>137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95CD228E-E45A-4CF0-B510-2F723A38F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2023" y="289590"/>
                <a:ext cx="7720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0D166C23-99C0-45B2-A660-0D5D878DC91A}"/>
              </a:ext>
            </a:extLst>
          </p:cNvPr>
          <p:cNvSpPr txBox="1"/>
          <p:nvPr/>
        </p:nvSpPr>
        <p:spPr>
          <a:xfrm>
            <a:off x="5055613" y="135702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2800" b="1" dirty="0" err="1">
                <a:latin typeface="Bahnschrift" panose="020B0502040204020203" pitchFamily="34" charset="0"/>
              </a:rPr>
              <a:t>Histograms</a:t>
            </a:r>
            <a:endParaRPr lang="es-419" sz="2800" b="1" dirty="0">
              <a:latin typeface="Bahnschrift" panose="020B0502040204020203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0D13AFAA-5A14-4739-9E5E-17E61AD6A3C4}"/>
              </a:ext>
            </a:extLst>
          </p:cNvPr>
          <p:cNvCxnSpPr>
            <a:cxnSpLocks/>
          </p:cNvCxnSpPr>
          <p:nvPr/>
        </p:nvCxnSpPr>
        <p:spPr>
          <a:xfrm>
            <a:off x="6065628" y="718933"/>
            <a:ext cx="0" cy="58199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CA8169-9358-4C6B-A5E0-1C0463A3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09099-5BCC-4D42-87C8-984B66E36A1B}" type="slidenum">
              <a:rPr lang="es-419" smtClean="0"/>
              <a:t>9</a:t>
            </a:fld>
            <a:endParaRPr lang="es-419"/>
          </a:p>
        </p:txBody>
      </p:sp>
      <p:pic>
        <p:nvPicPr>
          <p:cNvPr id="9" name="Imagen 8" descr="Imagen que contiene lápiz, órgano&#10;&#10;Descripción generada automáticamente">
            <a:extLst>
              <a:ext uri="{FF2B5EF4-FFF2-40B4-BE49-F238E27FC236}">
                <a16:creationId xmlns:a16="http://schemas.microsoft.com/office/drawing/2014/main" id="{0EF6AA20-9373-405F-811E-1CEB01B57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8" y="731125"/>
            <a:ext cx="5390085" cy="5839258"/>
          </a:xfrm>
          <a:prstGeom prst="rect">
            <a:avLst/>
          </a:prstGeom>
        </p:spPr>
      </p:pic>
      <p:pic>
        <p:nvPicPr>
          <p:cNvPr id="11" name="Imagen 10" descr="Imagen que contiene lápiz, órgano&#10;&#10;Descripción generada automáticamente">
            <a:extLst>
              <a:ext uri="{FF2B5EF4-FFF2-40B4-BE49-F238E27FC236}">
                <a16:creationId xmlns:a16="http://schemas.microsoft.com/office/drawing/2014/main" id="{C455202B-540F-412D-ACE1-50E107FB2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90" y="658922"/>
            <a:ext cx="5372288" cy="58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52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654</Words>
  <Application>Microsoft Office PowerPoint</Application>
  <PresentationFormat>Panorámica</PresentationFormat>
  <Paragraphs>222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Abadi</vt:lpstr>
      <vt:lpstr>Arial</vt:lpstr>
      <vt:lpstr>Bahnschrift</vt:lpstr>
      <vt:lpstr>Bahnschrift Light</vt:lpstr>
      <vt:lpstr>Bahnschrift SemiCondensed</vt:lpstr>
      <vt:lpstr>Bodoni MT</vt:lpstr>
      <vt:lpstr>Calibri</vt:lpstr>
      <vt:lpstr>Calibri Light</vt:lpstr>
      <vt:lpstr>Cambria Math</vt:lpstr>
      <vt:lpstr>Tema de Office</vt:lpstr>
      <vt:lpstr>Extraction of signal over background from spectral data using a Markov Chain Monte Carlo with a Gibbs sampler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Calibration</vt:lpstr>
      <vt:lpstr>Estimating number of events</vt:lpstr>
      <vt:lpstr>Estimating number of events              Results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Extraction of signal over background from spectral data using a Markov Chain Monte Carlo with a Gibbs sampler </dc:title>
  <dc:creator>Delfina Iriarte</dc:creator>
  <cp:lastModifiedBy>Delfina Iriarte</cp:lastModifiedBy>
  <cp:revision>30</cp:revision>
  <dcterms:created xsi:type="dcterms:W3CDTF">2020-07-21T23:11:59Z</dcterms:created>
  <dcterms:modified xsi:type="dcterms:W3CDTF">2020-07-23T15:53:35Z</dcterms:modified>
</cp:coreProperties>
</file>